
<file path=[Content_Types].xml><?xml version="1.0" encoding="utf-8"?>
<Types xmlns="http://schemas.openxmlformats.org/package/2006/content-types">
  <Default Extension="png" ContentType="image/png"/>
  <Default Extension="m4a" ContentType="audio/mp4"/>
  <Default Extension="jpeg" ContentType="image/jpeg"/>
  <Default Extension="emf" ContentType="image/x-emf"/>
  <Default Extension="wmf" ContentType="image/x-w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2.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4"/>
  </p:notes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5" r:id="rId19"/>
    <p:sldId id="277" r:id="rId20"/>
    <p:sldId id="278" r:id="rId21"/>
    <p:sldId id="279" r:id="rId22"/>
    <p:sldId id="280" r:id="rId23"/>
    <p:sldId id="282" r:id="rId24"/>
    <p:sldId id="283" r:id="rId25"/>
    <p:sldId id="284" r:id="rId26"/>
    <p:sldId id="285" r:id="rId27"/>
    <p:sldId id="286" r:id="rId28"/>
    <p:sldId id="287" r:id="rId29"/>
    <p:sldId id="288" r:id="rId30"/>
    <p:sldId id="291" r:id="rId31"/>
    <p:sldId id="292" r:id="rId32"/>
    <p:sldId id="293" r:id="rId33"/>
    <p:sldId id="294" r:id="rId34"/>
    <p:sldId id="303" r:id="rId35"/>
    <p:sldId id="304" r:id="rId36"/>
    <p:sldId id="305" r:id="rId37"/>
    <p:sldId id="306" r:id="rId38"/>
    <p:sldId id="307" r:id="rId39"/>
    <p:sldId id="308" r:id="rId40"/>
    <p:sldId id="309" r:id="rId41"/>
    <p:sldId id="311" r:id="rId42"/>
    <p:sldId id="314" r:id="rId4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68182" autoAdjust="0"/>
  </p:normalViewPr>
  <p:slideViewPr>
    <p:cSldViewPr snapToGrid="0">
      <p:cViewPr varScale="1">
        <p:scale>
          <a:sx n="86" d="100"/>
          <a:sy n="86" d="100"/>
        </p:scale>
        <p:origin x="1440" y="90"/>
      </p:cViewPr>
      <p:guideLst/>
    </p:cSldViewPr>
  </p:slideViewPr>
  <p:notesTextViewPr>
    <p:cViewPr>
      <p:scale>
        <a:sx n="1" d="1"/>
        <a:sy n="1" d="1"/>
      </p:scale>
      <p:origin x="0" y="0"/>
    </p:cViewPr>
  </p:notesTextViewPr>
  <p:sorterViewPr>
    <p:cViewPr varScale="1">
      <p:scale>
        <a:sx n="100" d="100"/>
        <a:sy n="100" d="100"/>
      </p:scale>
      <p:origin x="0" y="-4500"/>
    </p:cViewPr>
  </p:sorterViewPr>
  <p:notesViewPr>
    <p:cSldViewPr snapToGrid="0">
      <p:cViewPr varScale="1">
        <p:scale>
          <a:sx n="88" d="100"/>
          <a:sy n="88" d="100"/>
        </p:scale>
        <p:origin x="3822"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DF91A9-82CB-48C6-9849-E72D395D0661}" type="datetimeFigureOut">
              <a:rPr lang="de-DE" smtClean="0"/>
              <a:t>28.09.2021</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BDAF8F-5E24-41C4-B82D-7C711D80BE6C}" type="slidenum">
              <a:rPr lang="de-DE" smtClean="0"/>
              <a:t>‹Nr.›</a:t>
            </a:fld>
            <a:endParaRPr lang="de-DE"/>
          </a:p>
        </p:txBody>
      </p:sp>
    </p:spTree>
    <p:extLst>
      <p:ext uri="{BB962C8B-B14F-4D97-AF65-F5344CB8AC3E}">
        <p14:creationId xmlns:p14="http://schemas.microsoft.com/office/powerpoint/2010/main" val="1524005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flexikon.doccheck.com/de/Invasiv"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de.wikipedia.org/wiki/Basallamina" TargetMode="External"/><Relationship Id="rId2" Type="http://schemas.openxmlformats.org/officeDocument/2006/relationships/slide" Target="../slides/slide26.xml"/><Relationship Id="rId1" Type="http://schemas.openxmlformats.org/officeDocument/2006/relationships/notesMaster" Target="../notesMasters/notesMaster1.xml"/><Relationship Id="rId5" Type="http://schemas.openxmlformats.org/officeDocument/2006/relationships/hyperlink" Target="https://de.wikipedia.org/wiki/Cholesterin" TargetMode="External"/><Relationship Id="rId4" Type="http://schemas.openxmlformats.org/officeDocument/2006/relationships/hyperlink" Target="https://de.wikipedia.org/wiki/Netzhaut#Retinales_Pigmentepithel_(RPE)"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flexikon.doccheck.com/de/Invasiv"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flexikon.doccheck.com/de/Invasiv"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flexikon.doccheck.com/de/Invasiv"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0F6C1FE-C7FC-4E3D-82B5-8120C555F9B5}" type="slidenum">
              <a:rPr lang="it-IT" smtClean="0"/>
              <a:t>10</a:t>
            </a:fld>
            <a:endParaRPr lang="it-IT"/>
          </a:p>
        </p:txBody>
      </p:sp>
    </p:spTree>
    <p:extLst>
      <p:ext uri="{BB962C8B-B14F-4D97-AF65-F5344CB8AC3E}">
        <p14:creationId xmlns:p14="http://schemas.microsoft.com/office/powerpoint/2010/main" val="23368045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ICP-Monitoring </a:t>
            </a:r>
          </a:p>
          <a:p>
            <a:pPr marL="321430" indent="-321430">
              <a:lnSpc>
                <a:spcPct val="110000"/>
              </a:lnSpc>
              <a:buFont typeface="Arial"/>
              <a:buChar char="•"/>
            </a:pPr>
            <a:r>
              <a:rPr lang="de-DE" dirty="0">
                <a:hlinkClick r:id="rId3" tooltip="Invasiv"/>
              </a:rPr>
              <a:t>invasives</a:t>
            </a:r>
            <a:r>
              <a:rPr lang="de-DE" dirty="0"/>
              <a:t> Verfahren </a:t>
            </a:r>
            <a:r>
              <a:rPr lang="de-DE" dirty="0">
                <a:latin typeface="Tahoma"/>
                <a:cs typeface="Tahoma"/>
              </a:rPr>
              <a:t> mit </a:t>
            </a:r>
            <a:r>
              <a:rPr lang="de-DE" dirty="0" err="1">
                <a:latin typeface="Tahoma"/>
                <a:cs typeface="Tahoma"/>
              </a:rPr>
              <a:t>intraduraler</a:t>
            </a:r>
            <a:r>
              <a:rPr lang="de-DE" dirty="0">
                <a:latin typeface="Tahoma"/>
                <a:cs typeface="Tahoma"/>
              </a:rPr>
              <a:t> oder intraventrikulärer oder zerebrospinaler Druck</a:t>
            </a:r>
          </a:p>
          <a:p>
            <a:pPr marL="321430" indent="-321430">
              <a:lnSpc>
                <a:spcPct val="110000"/>
              </a:lnSpc>
              <a:buFont typeface="Arial"/>
              <a:buChar char="•"/>
            </a:pPr>
            <a:endParaRPr lang="de-DE" dirty="0">
              <a:latin typeface="Tahoma"/>
              <a:cs typeface="Tahoma"/>
            </a:endParaRPr>
          </a:p>
          <a:p>
            <a:pPr marL="321430" indent="-321430">
              <a:lnSpc>
                <a:spcPct val="110000"/>
              </a:lnSpc>
              <a:buFont typeface="Arial"/>
              <a:buChar char="•"/>
            </a:pPr>
            <a:r>
              <a:rPr lang="it-IT" dirty="0" err="1">
                <a:latin typeface="Tahoma"/>
                <a:cs typeface="Tahoma"/>
              </a:rPr>
              <a:t>Tympanische</a:t>
            </a:r>
            <a:r>
              <a:rPr lang="it-IT" dirty="0">
                <a:latin typeface="Tahoma"/>
                <a:cs typeface="Tahoma"/>
              </a:rPr>
              <a:t> </a:t>
            </a:r>
            <a:r>
              <a:rPr lang="it-IT" dirty="0" err="1">
                <a:latin typeface="Tahoma"/>
                <a:cs typeface="Tahoma"/>
              </a:rPr>
              <a:t>Membranverdrängung</a:t>
            </a:r>
            <a:endParaRPr lang="it-IT" dirty="0">
              <a:latin typeface="Tahoma"/>
              <a:cs typeface="Tahoma"/>
            </a:endParaRPr>
          </a:p>
          <a:p>
            <a:pPr marL="321430" indent="-321430">
              <a:lnSpc>
                <a:spcPct val="110000"/>
              </a:lnSpc>
              <a:buFont typeface="Arial"/>
              <a:buChar char="•"/>
            </a:pPr>
            <a:r>
              <a:rPr lang="it-IT" dirty="0" err="1">
                <a:latin typeface="Tahoma"/>
                <a:cs typeface="Tahoma"/>
              </a:rPr>
              <a:t>Computertomographie</a:t>
            </a:r>
            <a:r>
              <a:rPr lang="it-IT" dirty="0">
                <a:latin typeface="Tahoma"/>
                <a:cs typeface="Tahoma"/>
              </a:rPr>
              <a:t> </a:t>
            </a:r>
            <a:r>
              <a:rPr lang="it-IT" dirty="0" err="1">
                <a:latin typeface="Tahoma"/>
                <a:cs typeface="Tahoma"/>
              </a:rPr>
              <a:t>des</a:t>
            </a:r>
            <a:r>
              <a:rPr lang="it-IT" dirty="0">
                <a:latin typeface="Tahoma"/>
                <a:cs typeface="Tahoma"/>
              </a:rPr>
              <a:t> </a:t>
            </a:r>
            <a:r>
              <a:rPr lang="it-IT" dirty="0" err="1">
                <a:latin typeface="Tahoma"/>
                <a:cs typeface="Tahoma"/>
              </a:rPr>
              <a:t>Schädels</a:t>
            </a:r>
            <a:r>
              <a:rPr lang="it-IT" dirty="0">
                <a:latin typeface="Tahoma"/>
                <a:cs typeface="Tahoma"/>
              </a:rPr>
              <a:t> </a:t>
            </a:r>
          </a:p>
          <a:p>
            <a:pPr marL="321430" indent="-321430">
              <a:lnSpc>
                <a:spcPct val="110000"/>
              </a:lnSpc>
              <a:buFont typeface="Arial"/>
              <a:buChar char="•"/>
            </a:pPr>
            <a:r>
              <a:rPr lang="it-IT" dirty="0" err="1">
                <a:latin typeface="Tahoma"/>
                <a:cs typeface="Tahoma"/>
              </a:rPr>
              <a:t>Optic</a:t>
            </a:r>
            <a:r>
              <a:rPr lang="it-IT" dirty="0">
                <a:latin typeface="Tahoma"/>
                <a:cs typeface="Tahoma"/>
              </a:rPr>
              <a:t> disc </a:t>
            </a:r>
            <a:r>
              <a:rPr lang="it-IT" dirty="0" err="1">
                <a:latin typeface="Tahoma"/>
                <a:cs typeface="Tahoma"/>
              </a:rPr>
              <a:t>digital</a:t>
            </a:r>
            <a:r>
              <a:rPr lang="it-IT" dirty="0">
                <a:latin typeface="Tahoma"/>
                <a:cs typeface="Tahoma"/>
              </a:rPr>
              <a:t> </a:t>
            </a:r>
            <a:r>
              <a:rPr lang="it-IT" dirty="0" err="1">
                <a:latin typeface="Tahoma"/>
                <a:cs typeface="Tahoma"/>
              </a:rPr>
              <a:t>photograhy</a:t>
            </a:r>
            <a:endParaRPr lang="it-IT" dirty="0">
              <a:latin typeface="Tahoma"/>
              <a:cs typeface="Tahoma"/>
            </a:endParaRPr>
          </a:p>
          <a:p>
            <a:pPr marL="321430" indent="-321430">
              <a:lnSpc>
                <a:spcPct val="110000"/>
              </a:lnSpc>
              <a:buFont typeface="Arial"/>
              <a:buChar char="•"/>
            </a:pPr>
            <a:r>
              <a:rPr lang="it-IT" dirty="0" err="1">
                <a:latin typeface="Tahoma"/>
                <a:cs typeface="Tahoma"/>
              </a:rPr>
              <a:t>Kernspintomographie</a:t>
            </a:r>
            <a:r>
              <a:rPr lang="it-IT" dirty="0">
                <a:latin typeface="Tahoma"/>
                <a:cs typeface="Tahoma"/>
              </a:rPr>
              <a:t> </a:t>
            </a:r>
          </a:p>
          <a:p>
            <a:pPr marL="321430" indent="-321430">
              <a:lnSpc>
                <a:spcPct val="110000"/>
              </a:lnSpc>
              <a:buFont typeface="Arial"/>
              <a:buChar char="•"/>
            </a:pPr>
            <a:r>
              <a:rPr lang="it-IT" dirty="0" err="1">
                <a:solidFill>
                  <a:schemeClr val="accent1">
                    <a:lumMod val="75000"/>
                  </a:schemeClr>
                </a:solidFill>
                <a:latin typeface="Tahoma"/>
                <a:cs typeface="Tahoma"/>
                <a:sym typeface="Bodoni SvtyTwo ITC TT-Book"/>
              </a:rPr>
              <a:t>Transorbitale</a:t>
            </a:r>
            <a:r>
              <a:rPr lang="it-IT" dirty="0">
                <a:solidFill>
                  <a:schemeClr val="accent1">
                    <a:lumMod val="75000"/>
                  </a:schemeClr>
                </a:solidFill>
                <a:latin typeface="Tahoma"/>
                <a:cs typeface="Tahoma"/>
                <a:sym typeface="Bodoni SvtyTwo ITC TT-Book"/>
              </a:rPr>
              <a:t> </a:t>
            </a:r>
            <a:r>
              <a:rPr lang="it-IT" dirty="0" err="1">
                <a:solidFill>
                  <a:schemeClr val="accent1">
                    <a:lumMod val="75000"/>
                  </a:schemeClr>
                </a:solidFill>
                <a:latin typeface="Tahoma"/>
                <a:cs typeface="Tahoma"/>
                <a:sym typeface="Bodoni SvtyTwo ITC TT-Book"/>
              </a:rPr>
              <a:t>Sonographie</a:t>
            </a:r>
            <a:endParaRPr lang="it-IT" dirty="0">
              <a:solidFill>
                <a:schemeClr val="accent1">
                  <a:lumMod val="75000"/>
                </a:schemeClr>
              </a:solidFill>
              <a:latin typeface="Tahoma"/>
              <a:cs typeface="Tahoma"/>
              <a:sym typeface="Bodoni SvtyTwo ITC TT-Book"/>
            </a:endParaRPr>
          </a:p>
          <a:p>
            <a:endParaRPr lang="de-DE" dirty="0"/>
          </a:p>
        </p:txBody>
      </p:sp>
      <p:sp>
        <p:nvSpPr>
          <p:cNvPr id="4" name="Datumsplatzhalter 3"/>
          <p:cNvSpPr>
            <a:spLocks noGrp="1"/>
          </p:cNvSpPr>
          <p:nvPr>
            <p:ph type="dt" sz="quarter" idx="10"/>
          </p:nvPr>
        </p:nvSpPr>
        <p:spPr/>
        <p:txBody>
          <a:bodyPr/>
          <a:lstStyle/>
          <a:p>
            <a:fld id="{E3339ADC-F91D-4C0B-9B6A-A2AB99F9B0EC}" type="datetime1">
              <a:rPr lang="de-DE" altLang="de-DE" smtClean="0"/>
              <a:pPr/>
              <a:t>28.09.2021</a:t>
            </a:fld>
            <a:endParaRPr lang="de-DE" altLang="de-DE"/>
          </a:p>
        </p:txBody>
      </p:sp>
    </p:spTree>
    <p:extLst>
      <p:ext uri="{BB962C8B-B14F-4D97-AF65-F5344CB8AC3E}">
        <p14:creationId xmlns:p14="http://schemas.microsoft.com/office/powerpoint/2010/main" val="27684221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effectLst/>
              </a:rPr>
              <a:t>fokale Ablagerung von extrazellulärem Material zwischen der </a:t>
            </a:r>
            <a:r>
              <a:rPr lang="de-DE" dirty="0" smtClean="0">
                <a:effectLst/>
                <a:hlinkClick r:id="rId3" tooltip="Basallamina"/>
              </a:rPr>
              <a:t>basalen Lamina</a:t>
            </a:r>
            <a:r>
              <a:rPr lang="de-DE" dirty="0" smtClean="0">
                <a:effectLst/>
              </a:rPr>
              <a:t> des </a:t>
            </a:r>
            <a:r>
              <a:rPr lang="de-DE" dirty="0" err="1" smtClean="0">
                <a:effectLst/>
                <a:hlinkClick r:id="rId4" tooltip="Netzhaut"/>
              </a:rPr>
              <a:t>retinalen</a:t>
            </a:r>
            <a:r>
              <a:rPr lang="de-DE" dirty="0" smtClean="0">
                <a:effectLst/>
                <a:hlinkClick r:id="rId4" tooltip="Netzhaut"/>
              </a:rPr>
              <a:t> Pigmentepithels</a:t>
            </a:r>
            <a:endParaRPr lang="de-DE" dirty="0" smtClean="0">
              <a:effectLst/>
            </a:endParaRPr>
          </a:p>
          <a:p>
            <a:r>
              <a:rPr lang="de-DE" dirty="0" smtClean="0">
                <a:effectLst/>
              </a:rPr>
              <a:t>bilden Lipide, vor allem </a:t>
            </a:r>
            <a:r>
              <a:rPr lang="de-DE" dirty="0" smtClean="0">
                <a:effectLst/>
                <a:hlinkClick r:id="rId5" tooltip="Cholesterin"/>
              </a:rPr>
              <a:t>Cholesterin</a:t>
            </a:r>
            <a:endParaRPr lang="de-DE" dirty="0"/>
          </a:p>
        </p:txBody>
      </p:sp>
      <p:sp>
        <p:nvSpPr>
          <p:cNvPr id="4" name="Datumsplatzhalter 3"/>
          <p:cNvSpPr>
            <a:spLocks noGrp="1"/>
          </p:cNvSpPr>
          <p:nvPr>
            <p:ph type="dt" sz="quarter" idx="10"/>
          </p:nvPr>
        </p:nvSpPr>
        <p:spPr/>
        <p:txBody>
          <a:bodyPr/>
          <a:lstStyle/>
          <a:p>
            <a:fld id="{E3339ADC-F91D-4C0B-9B6A-A2AB99F9B0EC}" type="datetime1">
              <a:rPr lang="de-DE" altLang="de-DE" smtClean="0"/>
              <a:pPr/>
              <a:t>28.09.2021</a:t>
            </a:fld>
            <a:endParaRPr lang="de-DE" altLang="de-DE"/>
          </a:p>
        </p:txBody>
      </p:sp>
    </p:spTree>
    <p:extLst>
      <p:ext uri="{BB962C8B-B14F-4D97-AF65-F5344CB8AC3E}">
        <p14:creationId xmlns:p14="http://schemas.microsoft.com/office/powerpoint/2010/main" val="39296580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ICP-Monitoring </a:t>
            </a:r>
          </a:p>
          <a:p>
            <a:pPr marL="321430" indent="-321430">
              <a:lnSpc>
                <a:spcPct val="110000"/>
              </a:lnSpc>
              <a:buFont typeface="Arial"/>
              <a:buChar char="•"/>
            </a:pPr>
            <a:r>
              <a:rPr lang="de-DE" dirty="0">
                <a:hlinkClick r:id="rId3" tooltip="Invasiv"/>
              </a:rPr>
              <a:t>invasives</a:t>
            </a:r>
            <a:r>
              <a:rPr lang="de-DE" dirty="0"/>
              <a:t> Verfahren </a:t>
            </a:r>
            <a:r>
              <a:rPr lang="de-DE" dirty="0">
                <a:latin typeface="Tahoma"/>
                <a:cs typeface="Tahoma"/>
              </a:rPr>
              <a:t> mit </a:t>
            </a:r>
            <a:r>
              <a:rPr lang="de-DE" dirty="0" err="1">
                <a:latin typeface="Tahoma"/>
                <a:cs typeface="Tahoma"/>
              </a:rPr>
              <a:t>intraduraler</a:t>
            </a:r>
            <a:r>
              <a:rPr lang="de-DE" dirty="0">
                <a:latin typeface="Tahoma"/>
                <a:cs typeface="Tahoma"/>
              </a:rPr>
              <a:t> oder intraventrikulärer oder zerebrospinaler Druck</a:t>
            </a:r>
          </a:p>
          <a:p>
            <a:pPr marL="321430" indent="-321430">
              <a:lnSpc>
                <a:spcPct val="110000"/>
              </a:lnSpc>
              <a:buFont typeface="Arial"/>
              <a:buChar char="•"/>
            </a:pPr>
            <a:endParaRPr lang="de-DE" dirty="0">
              <a:latin typeface="Tahoma"/>
              <a:cs typeface="Tahoma"/>
            </a:endParaRPr>
          </a:p>
          <a:p>
            <a:pPr marL="321430" indent="-321430">
              <a:lnSpc>
                <a:spcPct val="110000"/>
              </a:lnSpc>
              <a:buFont typeface="Arial"/>
              <a:buChar char="•"/>
            </a:pPr>
            <a:r>
              <a:rPr lang="it-IT" dirty="0" err="1">
                <a:latin typeface="Tahoma"/>
                <a:cs typeface="Tahoma"/>
              </a:rPr>
              <a:t>Tympanische</a:t>
            </a:r>
            <a:r>
              <a:rPr lang="it-IT" dirty="0">
                <a:latin typeface="Tahoma"/>
                <a:cs typeface="Tahoma"/>
              </a:rPr>
              <a:t> </a:t>
            </a:r>
            <a:r>
              <a:rPr lang="it-IT" dirty="0" err="1">
                <a:latin typeface="Tahoma"/>
                <a:cs typeface="Tahoma"/>
              </a:rPr>
              <a:t>Membranverdrängung</a:t>
            </a:r>
            <a:endParaRPr lang="it-IT" dirty="0">
              <a:latin typeface="Tahoma"/>
              <a:cs typeface="Tahoma"/>
            </a:endParaRPr>
          </a:p>
          <a:p>
            <a:pPr marL="321430" indent="-321430">
              <a:lnSpc>
                <a:spcPct val="110000"/>
              </a:lnSpc>
              <a:buFont typeface="Arial"/>
              <a:buChar char="•"/>
            </a:pPr>
            <a:r>
              <a:rPr lang="it-IT" dirty="0" err="1">
                <a:latin typeface="Tahoma"/>
                <a:cs typeface="Tahoma"/>
              </a:rPr>
              <a:t>Computertomographie</a:t>
            </a:r>
            <a:r>
              <a:rPr lang="it-IT" dirty="0">
                <a:latin typeface="Tahoma"/>
                <a:cs typeface="Tahoma"/>
              </a:rPr>
              <a:t> </a:t>
            </a:r>
            <a:r>
              <a:rPr lang="it-IT" dirty="0" err="1">
                <a:latin typeface="Tahoma"/>
                <a:cs typeface="Tahoma"/>
              </a:rPr>
              <a:t>des</a:t>
            </a:r>
            <a:r>
              <a:rPr lang="it-IT" dirty="0">
                <a:latin typeface="Tahoma"/>
                <a:cs typeface="Tahoma"/>
              </a:rPr>
              <a:t> </a:t>
            </a:r>
            <a:r>
              <a:rPr lang="it-IT" dirty="0" err="1">
                <a:latin typeface="Tahoma"/>
                <a:cs typeface="Tahoma"/>
              </a:rPr>
              <a:t>Schädels</a:t>
            </a:r>
            <a:r>
              <a:rPr lang="it-IT" dirty="0">
                <a:latin typeface="Tahoma"/>
                <a:cs typeface="Tahoma"/>
              </a:rPr>
              <a:t> </a:t>
            </a:r>
          </a:p>
          <a:p>
            <a:pPr marL="321430" indent="-321430">
              <a:lnSpc>
                <a:spcPct val="110000"/>
              </a:lnSpc>
              <a:buFont typeface="Arial"/>
              <a:buChar char="•"/>
            </a:pPr>
            <a:r>
              <a:rPr lang="it-IT" dirty="0" err="1">
                <a:latin typeface="Tahoma"/>
                <a:cs typeface="Tahoma"/>
              </a:rPr>
              <a:t>Optic</a:t>
            </a:r>
            <a:r>
              <a:rPr lang="it-IT" dirty="0">
                <a:latin typeface="Tahoma"/>
                <a:cs typeface="Tahoma"/>
              </a:rPr>
              <a:t> disc </a:t>
            </a:r>
            <a:r>
              <a:rPr lang="it-IT" dirty="0" err="1">
                <a:latin typeface="Tahoma"/>
                <a:cs typeface="Tahoma"/>
              </a:rPr>
              <a:t>digital</a:t>
            </a:r>
            <a:r>
              <a:rPr lang="it-IT" dirty="0">
                <a:latin typeface="Tahoma"/>
                <a:cs typeface="Tahoma"/>
              </a:rPr>
              <a:t> </a:t>
            </a:r>
            <a:r>
              <a:rPr lang="it-IT" dirty="0" err="1">
                <a:latin typeface="Tahoma"/>
                <a:cs typeface="Tahoma"/>
              </a:rPr>
              <a:t>photograhy</a:t>
            </a:r>
            <a:endParaRPr lang="it-IT" dirty="0">
              <a:latin typeface="Tahoma"/>
              <a:cs typeface="Tahoma"/>
            </a:endParaRPr>
          </a:p>
          <a:p>
            <a:pPr marL="321430" indent="-321430">
              <a:lnSpc>
                <a:spcPct val="110000"/>
              </a:lnSpc>
              <a:buFont typeface="Arial"/>
              <a:buChar char="•"/>
            </a:pPr>
            <a:r>
              <a:rPr lang="it-IT" dirty="0" err="1">
                <a:latin typeface="Tahoma"/>
                <a:cs typeface="Tahoma"/>
              </a:rPr>
              <a:t>Kernspintomographie</a:t>
            </a:r>
            <a:r>
              <a:rPr lang="it-IT" dirty="0">
                <a:latin typeface="Tahoma"/>
                <a:cs typeface="Tahoma"/>
              </a:rPr>
              <a:t> </a:t>
            </a:r>
          </a:p>
          <a:p>
            <a:pPr marL="321430" indent="-321430">
              <a:lnSpc>
                <a:spcPct val="110000"/>
              </a:lnSpc>
              <a:buFont typeface="Arial"/>
              <a:buChar char="•"/>
            </a:pPr>
            <a:r>
              <a:rPr lang="it-IT" dirty="0" err="1">
                <a:solidFill>
                  <a:schemeClr val="accent1">
                    <a:lumMod val="75000"/>
                  </a:schemeClr>
                </a:solidFill>
                <a:latin typeface="Tahoma"/>
                <a:cs typeface="Tahoma"/>
                <a:sym typeface="Bodoni SvtyTwo ITC TT-Book"/>
              </a:rPr>
              <a:t>Transorbitale</a:t>
            </a:r>
            <a:r>
              <a:rPr lang="it-IT" dirty="0">
                <a:solidFill>
                  <a:schemeClr val="accent1">
                    <a:lumMod val="75000"/>
                  </a:schemeClr>
                </a:solidFill>
                <a:latin typeface="Tahoma"/>
                <a:cs typeface="Tahoma"/>
                <a:sym typeface="Bodoni SvtyTwo ITC TT-Book"/>
              </a:rPr>
              <a:t> </a:t>
            </a:r>
            <a:r>
              <a:rPr lang="it-IT" dirty="0" err="1">
                <a:solidFill>
                  <a:schemeClr val="accent1">
                    <a:lumMod val="75000"/>
                  </a:schemeClr>
                </a:solidFill>
                <a:latin typeface="Tahoma"/>
                <a:cs typeface="Tahoma"/>
                <a:sym typeface="Bodoni SvtyTwo ITC TT-Book"/>
              </a:rPr>
              <a:t>Sonographie</a:t>
            </a:r>
            <a:endParaRPr lang="it-IT" dirty="0">
              <a:solidFill>
                <a:schemeClr val="accent1">
                  <a:lumMod val="75000"/>
                </a:schemeClr>
              </a:solidFill>
              <a:latin typeface="Tahoma"/>
              <a:cs typeface="Tahoma"/>
              <a:sym typeface="Bodoni SvtyTwo ITC TT-Book"/>
            </a:endParaRPr>
          </a:p>
          <a:p>
            <a:endParaRPr lang="de-DE" dirty="0"/>
          </a:p>
        </p:txBody>
      </p:sp>
      <p:sp>
        <p:nvSpPr>
          <p:cNvPr id="4" name="Datumsplatzhalter 3"/>
          <p:cNvSpPr>
            <a:spLocks noGrp="1"/>
          </p:cNvSpPr>
          <p:nvPr>
            <p:ph type="dt" sz="quarter" idx="10"/>
          </p:nvPr>
        </p:nvSpPr>
        <p:spPr/>
        <p:txBody>
          <a:bodyPr/>
          <a:lstStyle/>
          <a:p>
            <a:fld id="{E3339ADC-F91D-4C0B-9B6A-A2AB99F9B0EC}" type="datetime1">
              <a:rPr lang="de-DE" altLang="de-DE" smtClean="0"/>
              <a:pPr/>
              <a:t>28.09.2021</a:t>
            </a:fld>
            <a:endParaRPr lang="de-DE" altLang="de-DE"/>
          </a:p>
        </p:txBody>
      </p:sp>
    </p:spTree>
    <p:extLst>
      <p:ext uri="{BB962C8B-B14F-4D97-AF65-F5344CB8AC3E}">
        <p14:creationId xmlns:p14="http://schemas.microsoft.com/office/powerpoint/2010/main" val="29625502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98BDAF8F-5E24-41C4-B82D-7C711D80BE6C}" type="slidenum">
              <a:rPr lang="de-DE" smtClean="0"/>
              <a:t>28</a:t>
            </a:fld>
            <a:endParaRPr lang="de-DE"/>
          </a:p>
        </p:txBody>
      </p:sp>
    </p:spTree>
    <p:extLst>
      <p:ext uri="{BB962C8B-B14F-4D97-AF65-F5344CB8AC3E}">
        <p14:creationId xmlns:p14="http://schemas.microsoft.com/office/powerpoint/2010/main" val="42390953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41073" indent="-241073" defTabSz="642862">
              <a:lnSpc>
                <a:spcPct val="80000"/>
              </a:lnSpc>
              <a:spcBef>
                <a:spcPts val="422"/>
              </a:spcBef>
              <a:buSzPct val="100000"/>
              <a:buFont typeface="Arial"/>
              <a:buChar char="•"/>
              <a:defRPr sz="1800">
                <a:solidFill>
                  <a:srgbClr val="000000"/>
                </a:solidFill>
              </a:defRPr>
            </a:pPr>
            <a:r>
              <a:rPr lang="de-DE" dirty="0">
                <a:solidFill>
                  <a:srgbClr val="46532E"/>
                </a:solidFill>
                <a:latin typeface="Tahoma"/>
                <a:ea typeface="Superclarendon Light"/>
                <a:cs typeface="Tahoma"/>
                <a:sym typeface="Superclarendon Light"/>
              </a:rPr>
              <a:t>Korrelation zwischen OND und ONSD mit Visuellen Evozierten </a:t>
            </a:r>
            <a:r>
              <a:rPr lang="de-DE" dirty="0" smtClean="0">
                <a:solidFill>
                  <a:srgbClr val="46532E"/>
                </a:solidFill>
                <a:latin typeface="Tahoma"/>
                <a:ea typeface="Superclarendon Light"/>
                <a:cs typeface="Tahoma"/>
                <a:sym typeface="Superclarendon Light"/>
              </a:rPr>
              <a:t>Potentialen</a:t>
            </a:r>
            <a:endParaRPr lang="de-DE" dirty="0">
              <a:solidFill>
                <a:srgbClr val="46532E"/>
              </a:solidFill>
              <a:latin typeface="Tahoma"/>
              <a:ea typeface="Superclarendon Light"/>
              <a:cs typeface="Tahoma"/>
              <a:sym typeface="Superclarendon Light"/>
            </a:endParaRPr>
          </a:p>
          <a:p>
            <a:pPr marL="241073" indent="-241073" defTabSz="642862">
              <a:lnSpc>
                <a:spcPct val="80000"/>
              </a:lnSpc>
              <a:spcBef>
                <a:spcPts val="422"/>
              </a:spcBef>
              <a:buSzPct val="100000"/>
              <a:buFont typeface="Arial"/>
              <a:buChar char="•"/>
              <a:defRPr sz="1800">
                <a:solidFill>
                  <a:srgbClr val="000000"/>
                </a:solidFill>
              </a:defRPr>
            </a:pPr>
            <a:r>
              <a:rPr lang="en-US" dirty="0">
                <a:latin typeface="Avenir Roman"/>
                <a:ea typeface="Avenir Roman"/>
                <a:cs typeface="Avenir Roman"/>
                <a:sym typeface="Avenir Roman"/>
              </a:rPr>
              <a:t>inverse correlation between the delay of TOS examination and ONSD diameter in the affected eye the earlier the examination, the larger the diameter </a:t>
            </a:r>
            <a:endParaRPr lang="it-IT" dirty="0"/>
          </a:p>
          <a:p>
            <a:pPr marL="241073" indent="-241073" defTabSz="642862">
              <a:lnSpc>
                <a:spcPct val="80000"/>
              </a:lnSpc>
              <a:spcBef>
                <a:spcPts val="422"/>
              </a:spcBef>
              <a:buSzPct val="100000"/>
              <a:buFont typeface="Arial"/>
              <a:buChar char="•"/>
              <a:defRPr sz="1800">
                <a:solidFill>
                  <a:srgbClr val="000000"/>
                </a:solidFill>
              </a:defRPr>
            </a:pPr>
            <a:endParaRPr lang="de-DE" dirty="0">
              <a:solidFill>
                <a:srgbClr val="46532E"/>
              </a:solidFill>
              <a:latin typeface="Tahoma"/>
              <a:ea typeface="Superclarendon Light"/>
              <a:cs typeface="Tahoma"/>
              <a:sym typeface="Superclarendon Light"/>
            </a:endParaRPr>
          </a:p>
          <a:p>
            <a:pPr marL="241073" indent="-241073" defTabSz="642862">
              <a:lnSpc>
                <a:spcPct val="80000"/>
              </a:lnSpc>
              <a:spcBef>
                <a:spcPts val="422"/>
              </a:spcBef>
              <a:buSzPct val="100000"/>
              <a:buFont typeface="Arial"/>
              <a:buChar char="•"/>
              <a:defRPr sz="1800">
                <a:solidFill>
                  <a:srgbClr val="000000"/>
                </a:solidFill>
              </a:defRPr>
            </a:pPr>
            <a:endParaRPr lang="en-US" dirty="0">
              <a:solidFill>
                <a:srgbClr val="93A299"/>
              </a:solidFill>
              <a:latin typeface="Tahoma"/>
              <a:ea typeface="Superclarendon Light"/>
              <a:cs typeface="Tahoma"/>
              <a:sym typeface="Superclarendon Light"/>
            </a:endParaRPr>
          </a:p>
          <a:p>
            <a:pPr marL="241073" indent="-241073" defTabSz="642862">
              <a:lnSpc>
                <a:spcPct val="80000"/>
              </a:lnSpc>
              <a:spcBef>
                <a:spcPts val="422"/>
              </a:spcBef>
              <a:buSzPct val="100000"/>
              <a:buFont typeface="Arial"/>
              <a:buChar char="•"/>
              <a:defRPr sz="1800">
                <a:solidFill>
                  <a:srgbClr val="000000"/>
                </a:solidFill>
              </a:defRPr>
            </a:pPr>
            <a:endParaRPr lang="de-DE" dirty="0"/>
          </a:p>
          <a:p>
            <a:pPr marL="241073" indent="-241073" defTabSz="642862">
              <a:lnSpc>
                <a:spcPct val="80000"/>
              </a:lnSpc>
              <a:spcBef>
                <a:spcPts val="422"/>
              </a:spcBef>
              <a:buSzPct val="100000"/>
              <a:buFont typeface="Arial"/>
              <a:buChar char="•"/>
              <a:defRPr sz="1800">
                <a:solidFill>
                  <a:srgbClr val="000000"/>
                </a:solidFill>
              </a:defRPr>
            </a:pPr>
            <a:endParaRPr lang="de-DE" dirty="0"/>
          </a:p>
          <a:p>
            <a:pPr marL="241073" indent="-241073" defTabSz="642862">
              <a:lnSpc>
                <a:spcPct val="80000"/>
              </a:lnSpc>
              <a:spcBef>
                <a:spcPts val="422"/>
              </a:spcBef>
              <a:buSzPct val="100000"/>
              <a:buFont typeface="Arial"/>
              <a:buChar char="•"/>
              <a:defRPr sz="1800">
                <a:solidFill>
                  <a:srgbClr val="000000"/>
                </a:solidFill>
              </a:defRPr>
            </a:pPr>
            <a:r>
              <a:rPr lang="de-DE" dirty="0"/>
              <a:t>Es wurde keine Korrelation zwischen Sehnervenschellendurchmesser und Sehnervendurchmesser und Amplitude und Latenz der visuell evozierten Potenziale bei Patienten mit Sehnervenentzündung gefunden.</a:t>
            </a:r>
          </a:p>
          <a:p>
            <a:pPr marL="241073" indent="-241073" defTabSz="642862">
              <a:lnSpc>
                <a:spcPct val="80000"/>
              </a:lnSpc>
              <a:spcBef>
                <a:spcPts val="422"/>
              </a:spcBef>
              <a:buSzPct val="100000"/>
              <a:buFont typeface="Arial"/>
              <a:buChar char="•"/>
              <a:defRPr sz="1800">
                <a:solidFill>
                  <a:srgbClr val="000000"/>
                </a:solidFill>
              </a:defRPr>
            </a:pPr>
            <a:endParaRPr lang="en-US" dirty="0">
              <a:solidFill>
                <a:srgbClr val="93A299"/>
              </a:solidFill>
              <a:latin typeface="Tahoma"/>
              <a:ea typeface="Superclarendon Light"/>
              <a:cs typeface="Tahoma"/>
              <a:sym typeface="Superclarendon Light"/>
            </a:endParaRPr>
          </a:p>
          <a:p>
            <a:pPr marL="241073" indent="-241073" defTabSz="642862">
              <a:lnSpc>
                <a:spcPct val="80000"/>
              </a:lnSpc>
              <a:spcBef>
                <a:spcPts val="422"/>
              </a:spcBef>
              <a:buSzPct val="100000"/>
              <a:buFont typeface="Arial"/>
              <a:buChar char="•"/>
              <a:defRPr sz="1800">
                <a:solidFill>
                  <a:srgbClr val="000000"/>
                </a:solidFill>
              </a:defRPr>
            </a:pPr>
            <a:endParaRPr lang="en-US" dirty="0">
              <a:solidFill>
                <a:srgbClr val="93A299"/>
              </a:solidFill>
              <a:latin typeface="Tahoma"/>
              <a:ea typeface="Superclarendon Light"/>
              <a:cs typeface="Tahoma"/>
              <a:sym typeface="Superclarendon Light"/>
            </a:endParaRPr>
          </a:p>
          <a:p>
            <a:pPr marL="241073" indent="-241073" defTabSz="642862">
              <a:lnSpc>
                <a:spcPct val="80000"/>
              </a:lnSpc>
              <a:spcBef>
                <a:spcPts val="422"/>
              </a:spcBef>
              <a:buSzPct val="100000"/>
              <a:buFont typeface="Arial"/>
              <a:buChar char="•"/>
              <a:defRPr sz="1800">
                <a:solidFill>
                  <a:srgbClr val="000000"/>
                </a:solidFill>
              </a:defRPr>
            </a:pPr>
            <a:r>
              <a:rPr lang="en-US" dirty="0">
                <a:solidFill>
                  <a:srgbClr val="93A299"/>
                </a:solidFill>
                <a:latin typeface="Tahoma"/>
                <a:ea typeface="Superclarendon Light"/>
                <a:cs typeface="Tahoma"/>
                <a:sym typeface="Superclarendon Light"/>
              </a:rPr>
              <a:t>Assuming a median diameter of ONSD in controls of 5.0 mm, the sample needed to detect a mean difference of 1 mm, was 10 cases and 10 controls with an alpha error of 0.05 and a beta error of 0.20.</a:t>
            </a:r>
          </a:p>
          <a:p>
            <a:pPr defTabSz="410716" fontAlgn="auto">
              <a:spcBef>
                <a:spcPts val="0"/>
              </a:spcBef>
              <a:spcAft>
                <a:spcPts val="0"/>
              </a:spcAft>
              <a:defRPr/>
            </a:pPr>
            <a:r>
              <a:rPr lang="en-US" b="1" kern="0" dirty="0" smtClean="0">
                <a:solidFill>
                  <a:srgbClr val="93A299"/>
                </a:solidFill>
                <a:latin typeface="Tahoma"/>
                <a:ea typeface="Palatino"/>
                <a:cs typeface="Tahoma"/>
                <a:sym typeface="Palatino"/>
              </a:rPr>
              <a:t> Panel A–C</a:t>
            </a:r>
          </a:p>
          <a:p>
            <a:pPr defTabSz="410716" fontAlgn="auto">
              <a:spcBef>
                <a:spcPts val="0"/>
              </a:spcBef>
              <a:spcAft>
                <a:spcPts val="0"/>
              </a:spcAft>
              <a:defRPr/>
            </a:pPr>
            <a:r>
              <a:rPr lang="en-US" b="1" kern="0" dirty="0" smtClean="0">
                <a:solidFill>
                  <a:srgbClr val="93A299"/>
                </a:solidFill>
                <a:latin typeface="Tahoma"/>
                <a:ea typeface="Palatino"/>
                <a:cs typeface="Tahoma"/>
                <a:sym typeface="Palatino"/>
              </a:rPr>
              <a:t> (A) Optic nerve sheath diameter (ONSD) in the control eye</a:t>
            </a:r>
          </a:p>
          <a:p>
            <a:pPr defTabSz="410716" fontAlgn="auto">
              <a:spcBef>
                <a:spcPts val="0"/>
              </a:spcBef>
              <a:spcAft>
                <a:spcPts val="0"/>
              </a:spcAft>
              <a:defRPr/>
            </a:pPr>
            <a:r>
              <a:rPr lang="en-US" b="1" kern="0" dirty="0" smtClean="0">
                <a:solidFill>
                  <a:srgbClr val="93A299"/>
                </a:solidFill>
                <a:latin typeface="Tahoma"/>
                <a:ea typeface="Palatino"/>
                <a:cs typeface="Tahoma"/>
                <a:sym typeface="Palatino"/>
              </a:rPr>
              <a:t>(B) optic neuritis: increase of ONSD (left 6.8 mm)</a:t>
            </a:r>
          </a:p>
          <a:p>
            <a:pPr defTabSz="410716" fontAlgn="auto">
              <a:spcBef>
                <a:spcPts val="0"/>
              </a:spcBef>
              <a:spcAft>
                <a:spcPts val="0"/>
              </a:spcAft>
              <a:defRPr/>
            </a:pPr>
            <a:r>
              <a:rPr lang="en-US" b="1" kern="0" dirty="0" smtClean="0">
                <a:solidFill>
                  <a:srgbClr val="93A299"/>
                </a:solidFill>
                <a:latin typeface="Tahoma"/>
                <a:ea typeface="Palatino"/>
                <a:cs typeface="Tahoma"/>
                <a:sym typeface="Palatino"/>
              </a:rPr>
              <a:t> (C) Patients with optic neuritis with disc swelling: optic disc elevation (ODE) is gauged between the fundus ad the dome of </a:t>
            </a:r>
            <a:r>
              <a:rPr lang="it-IT" b="1" kern="0" dirty="0" smtClean="0">
                <a:solidFill>
                  <a:srgbClr val="93A299"/>
                </a:solidFill>
                <a:latin typeface="Tahoma"/>
                <a:ea typeface="Palatino"/>
                <a:cs typeface="Tahoma"/>
                <a:sym typeface="Palatino"/>
              </a:rPr>
              <a:t>the papilla</a:t>
            </a:r>
            <a:endParaRPr lang="en-US" dirty="0">
              <a:solidFill>
                <a:srgbClr val="93A299"/>
              </a:solidFill>
              <a:latin typeface="Tahoma"/>
              <a:ea typeface="Superclarendon Light"/>
              <a:cs typeface="Tahoma"/>
              <a:sym typeface="Superclarendon Light"/>
            </a:endParaRPr>
          </a:p>
          <a:p>
            <a:pPr marL="241073" indent="-241073" defTabSz="642862">
              <a:lnSpc>
                <a:spcPct val="80000"/>
              </a:lnSpc>
              <a:spcBef>
                <a:spcPts val="422"/>
              </a:spcBef>
              <a:buSzPct val="100000"/>
              <a:buFont typeface="Arial"/>
              <a:buChar char="•"/>
              <a:defRPr sz="1800">
                <a:solidFill>
                  <a:srgbClr val="000000"/>
                </a:solidFill>
              </a:defRPr>
            </a:pPr>
            <a:endParaRPr lang="en-US" dirty="0">
              <a:solidFill>
                <a:srgbClr val="46532E"/>
              </a:solidFill>
              <a:latin typeface="Superclarendon Light"/>
              <a:ea typeface="Superclarendon Light"/>
              <a:cs typeface="Superclarendon Light"/>
              <a:sym typeface="Superclarendon Light"/>
            </a:endParaRPr>
          </a:p>
          <a:p>
            <a:pPr marL="241073" indent="-241073" defTabSz="642862">
              <a:lnSpc>
                <a:spcPct val="80000"/>
              </a:lnSpc>
              <a:spcBef>
                <a:spcPts val="422"/>
              </a:spcBef>
              <a:buSzPct val="100000"/>
              <a:buFont typeface="Arial"/>
              <a:buChar char="•"/>
              <a:defRPr sz="1800">
                <a:solidFill>
                  <a:srgbClr val="000000"/>
                </a:solidFill>
              </a:defRPr>
            </a:pPr>
            <a:endParaRPr lang="en-US" dirty="0">
              <a:solidFill>
                <a:srgbClr val="46532E"/>
              </a:solidFill>
              <a:latin typeface="Superclarendon Light"/>
              <a:ea typeface="Superclarendon Light"/>
              <a:cs typeface="Superclarendon Light"/>
              <a:sym typeface="Superclarendon Light"/>
            </a:endParaRPr>
          </a:p>
          <a:p>
            <a:pPr marL="241073" indent="-241073" defTabSz="642862">
              <a:lnSpc>
                <a:spcPct val="80000"/>
              </a:lnSpc>
              <a:spcBef>
                <a:spcPts val="422"/>
              </a:spcBef>
              <a:buSzPct val="100000"/>
              <a:buFont typeface="Arial"/>
              <a:buChar char="•"/>
              <a:defRPr sz="1800">
                <a:solidFill>
                  <a:srgbClr val="000000"/>
                </a:solidFill>
              </a:defRPr>
            </a:pPr>
            <a:r>
              <a:rPr lang="en-US" dirty="0">
                <a:solidFill>
                  <a:srgbClr val="93A299"/>
                </a:solidFill>
                <a:latin typeface="Tahoma"/>
                <a:ea typeface="Superclarendon Light"/>
                <a:cs typeface="Tahoma"/>
                <a:sym typeface="Superclarendon Light"/>
              </a:rPr>
              <a:t>Inter-observer agreement between the ONSD and OND evaluations made by the two sonographers was preliminary assessed, using the same device, in 9 healthy subjects with </a:t>
            </a:r>
            <a:r>
              <a:rPr lang="en-US" dirty="0" err="1">
                <a:solidFill>
                  <a:srgbClr val="93A299"/>
                </a:solidFill>
                <a:latin typeface="Tahoma"/>
                <a:ea typeface="Superclarendon Light"/>
                <a:cs typeface="Tahoma"/>
                <a:sym typeface="Superclarendon Light"/>
              </a:rPr>
              <a:t>intraclass</a:t>
            </a:r>
            <a:r>
              <a:rPr lang="en-US" dirty="0">
                <a:solidFill>
                  <a:srgbClr val="93A299"/>
                </a:solidFill>
                <a:latin typeface="Tahoma"/>
                <a:ea typeface="Superclarendon Light"/>
                <a:cs typeface="Tahoma"/>
                <a:sym typeface="Superclarendon Light"/>
              </a:rPr>
              <a:t> correlation coefficients (ICC).</a:t>
            </a:r>
          </a:p>
          <a:p>
            <a:pPr marL="241073" indent="-241073" defTabSz="642862">
              <a:lnSpc>
                <a:spcPct val="80000"/>
              </a:lnSpc>
              <a:spcBef>
                <a:spcPts val="422"/>
              </a:spcBef>
              <a:buSzPct val="100000"/>
              <a:buFont typeface="Arial"/>
              <a:buChar char="•"/>
              <a:defRPr sz="1800">
                <a:solidFill>
                  <a:srgbClr val="000000"/>
                </a:solidFill>
              </a:defRPr>
            </a:pPr>
            <a:endParaRPr lang="en-US" dirty="0">
              <a:solidFill>
                <a:srgbClr val="93A299"/>
              </a:solidFill>
              <a:latin typeface="Tahoma"/>
              <a:ea typeface="Superclarendon Light"/>
              <a:cs typeface="Tahoma"/>
              <a:sym typeface="Superclarendon Light"/>
            </a:endParaRPr>
          </a:p>
          <a:p>
            <a:pPr marL="241073" indent="-241073" defTabSz="642862">
              <a:lnSpc>
                <a:spcPct val="80000"/>
              </a:lnSpc>
              <a:spcBef>
                <a:spcPts val="422"/>
              </a:spcBef>
              <a:buSzPct val="100000"/>
              <a:buFont typeface="Arial"/>
              <a:buChar char="•"/>
              <a:defRPr sz="1800">
                <a:solidFill>
                  <a:srgbClr val="000000"/>
                </a:solidFill>
              </a:defRPr>
            </a:pPr>
            <a:r>
              <a:rPr lang="en-US" dirty="0">
                <a:solidFill>
                  <a:srgbClr val="93A299"/>
                </a:solidFill>
                <a:latin typeface="Tahoma"/>
                <a:cs typeface="Tahoma"/>
              </a:rPr>
              <a:t>Inter-observer agreement was high for both ONSD (ICC 0.98, 95% CI 0.93-1.00) and OND (ICC 0.98; 95% CI 0.92-1.00)</a:t>
            </a:r>
          </a:p>
          <a:p>
            <a:pPr marL="241073" indent="-241073" defTabSz="642862">
              <a:lnSpc>
                <a:spcPct val="80000"/>
              </a:lnSpc>
              <a:spcBef>
                <a:spcPts val="422"/>
              </a:spcBef>
              <a:buSzPct val="100000"/>
              <a:buFont typeface="Arial"/>
              <a:buChar char="•"/>
              <a:defRPr sz="1800">
                <a:solidFill>
                  <a:srgbClr val="000000"/>
                </a:solidFill>
              </a:defRPr>
            </a:pPr>
            <a:endParaRPr lang="en-US" dirty="0">
              <a:solidFill>
                <a:srgbClr val="93A299"/>
              </a:solidFill>
              <a:latin typeface="Tahoma"/>
              <a:cs typeface="Tahoma"/>
            </a:endParaRPr>
          </a:p>
          <a:p>
            <a:pPr marL="241073" indent="-241073" defTabSz="642862">
              <a:lnSpc>
                <a:spcPct val="80000"/>
              </a:lnSpc>
              <a:spcBef>
                <a:spcPts val="422"/>
              </a:spcBef>
              <a:buSzPct val="100000"/>
              <a:buFont typeface="Arial"/>
              <a:buChar char="•"/>
              <a:defRPr sz="1800">
                <a:solidFill>
                  <a:srgbClr val="000000"/>
                </a:solidFill>
              </a:defRPr>
            </a:pPr>
            <a:r>
              <a:rPr lang="de-DE" dirty="0">
                <a:solidFill>
                  <a:srgbClr val="46532E"/>
                </a:solidFill>
                <a:latin typeface="Tahoma"/>
                <a:ea typeface="Superclarendon Light"/>
                <a:cs typeface="Tahoma"/>
                <a:sym typeface="Superclarendon Light"/>
              </a:rPr>
              <a:t>Korrelation zwischen OND und ONSD mit Visuellen Evozierten Potentialen</a:t>
            </a:r>
          </a:p>
          <a:p>
            <a:pPr marL="241073" indent="-241073" defTabSz="642862">
              <a:lnSpc>
                <a:spcPct val="80000"/>
              </a:lnSpc>
              <a:spcBef>
                <a:spcPts val="422"/>
              </a:spcBef>
              <a:buSzPct val="100000"/>
              <a:buFont typeface="Arial"/>
              <a:buChar char="•"/>
              <a:defRPr sz="1800">
                <a:solidFill>
                  <a:srgbClr val="000000"/>
                </a:solidFill>
              </a:defRPr>
            </a:pPr>
            <a:endParaRPr lang="de-DE" dirty="0">
              <a:solidFill>
                <a:srgbClr val="46532E"/>
              </a:solidFill>
              <a:latin typeface="Tahoma"/>
              <a:ea typeface="Superclarendon Light"/>
              <a:cs typeface="Tahoma"/>
              <a:sym typeface="Superclarendon Light"/>
            </a:endParaRPr>
          </a:p>
          <a:p>
            <a:pPr marL="241073" indent="-241073" defTabSz="642862">
              <a:lnSpc>
                <a:spcPct val="80000"/>
              </a:lnSpc>
              <a:spcBef>
                <a:spcPts val="422"/>
              </a:spcBef>
              <a:buSzPct val="100000"/>
              <a:buFont typeface="Arial"/>
              <a:buChar char="•"/>
              <a:defRPr sz="1800">
                <a:solidFill>
                  <a:srgbClr val="000000"/>
                </a:solidFill>
              </a:defRPr>
            </a:pPr>
            <a:endParaRPr lang="de-DE" dirty="0">
              <a:solidFill>
                <a:srgbClr val="46532E"/>
              </a:solidFill>
              <a:latin typeface="Tahoma"/>
              <a:ea typeface="Superclarendon Light"/>
              <a:cs typeface="Tahoma"/>
              <a:sym typeface="Superclarendon Light"/>
            </a:endParaRPr>
          </a:p>
          <a:p>
            <a:pPr marL="241073" indent="-241073" defTabSz="642862">
              <a:lnSpc>
                <a:spcPct val="80000"/>
              </a:lnSpc>
              <a:spcBef>
                <a:spcPts val="422"/>
              </a:spcBef>
              <a:buSzPct val="100000"/>
              <a:buFont typeface="Arial"/>
              <a:buChar char="•"/>
              <a:defRPr sz="1800">
                <a:solidFill>
                  <a:srgbClr val="000000"/>
                </a:solidFill>
              </a:defRPr>
            </a:pPr>
            <a:endParaRPr lang="en-US" dirty="0">
              <a:solidFill>
                <a:srgbClr val="93A299"/>
              </a:solidFill>
              <a:latin typeface="Tahoma"/>
              <a:cs typeface="Tahoma"/>
            </a:endParaRPr>
          </a:p>
          <a:p>
            <a:endParaRPr lang="de-DE" dirty="0"/>
          </a:p>
        </p:txBody>
      </p:sp>
      <p:sp>
        <p:nvSpPr>
          <p:cNvPr id="4" name="Datumsplatzhalter 3"/>
          <p:cNvSpPr>
            <a:spLocks noGrp="1"/>
          </p:cNvSpPr>
          <p:nvPr>
            <p:ph type="dt" sz="quarter" idx="10"/>
          </p:nvPr>
        </p:nvSpPr>
        <p:spPr/>
        <p:txBody>
          <a:bodyPr/>
          <a:lstStyle/>
          <a:p>
            <a:fld id="{E3339ADC-F91D-4C0B-9B6A-A2AB99F9B0EC}" type="datetime1">
              <a:rPr lang="de-DE" altLang="de-DE" smtClean="0"/>
              <a:pPr/>
              <a:t>28.09.2021</a:t>
            </a:fld>
            <a:endParaRPr lang="de-DE" altLang="de-DE"/>
          </a:p>
        </p:txBody>
      </p:sp>
    </p:spTree>
    <p:extLst>
      <p:ext uri="{BB962C8B-B14F-4D97-AF65-F5344CB8AC3E}">
        <p14:creationId xmlns:p14="http://schemas.microsoft.com/office/powerpoint/2010/main" val="38419617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Datumsplatzhalter 3"/>
          <p:cNvSpPr>
            <a:spLocks noGrp="1"/>
          </p:cNvSpPr>
          <p:nvPr>
            <p:ph type="dt" sz="quarter" idx="10"/>
          </p:nvPr>
        </p:nvSpPr>
        <p:spPr/>
        <p:txBody>
          <a:bodyPr/>
          <a:lstStyle/>
          <a:p>
            <a:fld id="{E3339ADC-F91D-4C0B-9B6A-A2AB99F9B0EC}" type="datetime1">
              <a:rPr lang="de-DE" altLang="de-DE" smtClean="0"/>
              <a:pPr/>
              <a:t>28.09.2021</a:t>
            </a:fld>
            <a:endParaRPr lang="de-DE" altLang="de-DE"/>
          </a:p>
        </p:txBody>
      </p:sp>
    </p:spTree>
    <p:extLst>
      <p:ext uri="{BB962C8B-B14F-4D97-AF65-F5344CB8AC3E}">
        <p14:creationId xmlns:p14="http://schemas.microsoft.com/office/powerpoint/2010/main" val="6245379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smtClean="0"/>
          </a:p>
          <a:p>
            <a:endParaRPr lang="en-US" dirty="0" smtClean="0"/>
          </a:p>
          <a:p>
            <a:r>
              <a:rPr lang="en-US" dirty="0" smtClean="0"/>
              <a:t>ophthalmic artery (OA): first intracranial branch of the internal carotid artery. </a:t>
            </a:r>
            <a:r>
              <a:rPr lang="de-DE" dirty="0" smtClean="0"/>
              <a:t> </a:t>
            </a:r>
            <a:r>
              <a:rPr lang="de-DE" dirty="0" err="1" smtClean="0"/>
              <a:t>optic</a:t>
            </a:r>
            <a:r>
              <a:rPr lang="de-DE" dirty="0" smtClean="0"/>
              <a:t> </a:t>
            </a:r>
            <a:r>
              <a:rPr lang="de-DE" dirty="0" err="1" smtClean="0"/>
              <a:t>foramen</a:t>
            </a:r>
            <a:r>
              <a:rPr lang="de-DE" dirty="0" smtClean="0"/>
              <a:t> in </a:t>
            </a:r>
            <a:r>
              <a:rPr lang="de-DE" dirty="0" err="1" smtClean="0"/>
              <a:t>the</a:t>
            </a:r>
            <a:r>
              <a:rPr lang="de-DE" dirty="0" smtClean="0"/>
              <a:t> </a:t>
            </a:r>
            <a:r>
              <a:rPr lang="de-DE" dirty="0" err="1" smtClean="0"/>
              <a:t>posterior</a:t>
            </a:r>
            <a:endParaRPr lang="de-DE"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Tahoma" panose="020B0604030504040204" pitchFamily="34" charset="0"/>
                <a:ea typeface="Tahoma" panose="020B0604030504040204" pitchFamily="34" charset="0"/>
                <a:cs typeface="Tahoma" panose="020B0604030504040204" pitchFamily="34" charset="0"/>
              </a:rPr>
              <a:t>Resistive index (RI) maximum and minimum velocity (v-max, v-min), retinal venous </a:t>
            </a:r>
            <a:r>
              <a:rPr lang="de-DE" dirty="0" err="1" smtClean="0">
                <a:latin typeface="Tahoma" panose="020B0604030504040204" pitchFamily="34" charset="0"/>
                <a:ea typeface="Tahoma" panose="020B0604030504040204" pitchFamily="34" charset="0"/>
                <a:cs typeface="Tahoma" panose="020B0604030504040204" pitchFamily="34" charset="0"/>
              </a:rPr>
              <a:t>pulsation</a:t>
            </a:r>
            <a:r>
              <a:rPr lang="de-DE" dirty="0" smtClean="0">
                <a:latin typeface="Tahoma" panose="020B0604030504040204" pitchFamily="34" charset="0"/>
                <a:ea typeface="Tahoma" panose="020B0604030504040204" pitchFamily="34" charset="0"/>
                <a:cs typeface="Tahoma" panose="020B0604030504040204" pitchFamily="34" charset="0"/>
              </a:rPr>
              <a:t> (RVP</a:t>
            </a:r>
            <a:r>
              <a:rPr lang="de-DE" dirty="0" smtClean="0"/>
              <a:t>)</a:t>
            </a:r>
          </a:p>
          <a:p>
            <a:endParaRPr lang="en-US" dirty="0" smtClean="0"/>
          </a:p>
          <a:p>
            <a:r>
              <a:rPr lang="en-US" dirty="0" smtClean="0"/>
              <a:t> and the central retinal artery (CRA) he OA usually crosses the optic nerve into the </a:t>
            </a:r>
            <a:r>
              <a:rPr lang="en-US" dirty="0" err="1" smtClean="0"/>
              <a:t>anteromedial</a:t>
            </a:r>
            <a:r>
              <a:rPr lang="en-US" dirty="0" smtClean="0"/>
              <a:t> orbit.</a:t>
            </a:r>
          </a:p>
          <a:p>
            <a:r>
              <a:rPr lang="en-US" dirty="0" smtClean="0"/>
              <a:t> At this location, the OA can be identified using color Doppler imaging by examining medial to the optic nerve and about 1.5 mm posterior to the globe. A wide variety of anatomic variation can be seen with the OA. The arterial waveform of the OA reflects a typically peripherally located high-resistance artery. T</a:t>
            </a:r>
          </a:p>
          <a:p>
            <a:r>
              <a:rPr lang="en-US" dirty="0" smtClean="0"/>
              <a:t>he systolic and diastolic flows are normal if the OA is 31.4 ± 4.2. The prominent initial peak is followed by a typical incisura, and much less diastolic flow (▶ Fig. 3).</a:t>
            </a:r>
          </a:p>
          <a:p>
            <a:r>
              <a:rPr lang="en-US" dirty="0" smtClean="0"/>
              <a:t> The CRA is the second important artery. The CRA exhibits a characteristic low resistance waveform with continuous diastolic flow, typically 10.3 ± 2.1 cm/s. </a:t>
            </a:r>
          </a:p>
          <a:p>
            <a:r>
              <a:rPr lang="en-US" dirty="0" smtClean="0"/>
              <a:t>The CRA and </a:t>
            </a:r>
            <a:r>
              <a:rPr lang="en-US" dirty="0" err="1" smtClean="0"/>
              <a:t>central</a:t>
            </a:r>
            <a:r>
              <a:rPr lang="en-US" dirty="0" smtClean="0"/>
              <a:t> retinal vein (CRV) run parallel to each other in the center of the distal optic nerve and supply the inner two-thirds of the retina. The CRV is found next to the CRA with continuous venous flow in the opposite </a:t>
            </a:r>
            <a:r>
              <a:rPr lang="en-US" dirty="0" err="1" smtClean="0"/>
              <a:t>direc</a:t>
            </a:r>
            <a:endParaRPr lang="de-DE" dirty="0"/>
          </a:p>
        </p:txBody>
      </p:sp>
      <p:sp>
        <p:nvSpPr>
          <p:cNvPr id="4" name="Datumsplatzhalter 3"/>
          <p:cNvSpPr>
            <a:spLocks noGrp="1"/>
          </p:cNvSpPr>
          <p:nvPr>
            <p:ph type="dt"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3339ADC-F91D-4C0B-9B6A-A2AB99F9B0EC}" type="datetime1">
              <a:rPr kumimoji="0" lang="de-DE" altLang="de-DE" sz="700" b="0" i="0" u="none" strike="noStrike" kern="1200" cap="none" spc="0" normalizeH="0" baseline="0" noProof="0" smtClean="0">
                <a:ln>
                  <a:noFill/>
                </a:ln>
                <a:solidFill>
                  <a:srgbClr val="000000"/>
                </a:solidFill>
                <a:effectLst/>
                <a:uLnTx/>
                <a:uFillTx/>
                <a:latin typeface="Arial" charset="0"/>
                <a:ea typeface="ＭＳ Ｐゴシック" pitchFamily="-10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28.09.2021</a:t>
            </a:fld>
            <a:endParaRPr kumimoji="0" lang="de-DE" altLang="de-DE" sz="700" b="0" i="0" u="none" strike="noStrike" kern="1200" cap="none" spc="0" normalizeH="0" baseline="0" noProof="0">
              <a:ln>
                <a:noFill/>
              </a:ln>
              <a:solidFill>
                <a:srgbClr val="000000"/>
              </a:solidFill>
              <a:effectLst/>
              <a:uLnTx/>
              <a:uFillTx/>
              <a:latin typeface="Arial" charset="0"/>
              <a:ea typeface="ＭＳ Ｐゴシック" pitchFamily="-104" charset="-128"/>
              <a:cs typeface="+mn-cs"/>
            </a:endParaRPr>
          </a:p>
        </p:txBody>
      </p:sp>
    </p:spTree>
    <p:extLst>
      <p:ext uri="{BB962C8B-B14F-4D97-AF65-F5344CB8AC3E}">
        <p14:creationId xmlns:p14="http://schemas.microsoft.com/office/powerpoint/2010/main" val="15688707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5549CF-AA46-5F42-A9B6-6706EF5D3785}" type="slidenum">
              <a:rPr kumimoji="0" lang="en-US" sz="700" b="0" i="0" u="none" strike="noStrike" kern="1200" cap="none" spc="0" normalizeH="0" baseline="0" noProof="0" smtClean="0">
                <a:ln>
                  <a:noFill/>
                </a:ln>
                <a:solidFill>
                  <a:srgbClr val="000000"/>
                </a:solidFill>
                <a:effectLst/>
                <a:uLnTx/>
                <a:uFillTx/>
                <a:latin typeface="Arial" charset="0"/>
                <a:ea typeface="ＭＳ Ｐゴシック" pitchFamily="-10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700" b="0" i="0" u="none" strike="noStrike" kern="1200" cap="none" spc="0" normalizeH="0" baseline="0" noProof="0">
              <a:ln>
                <a:noFill/>
              </a:ln>
              <a:solidFill>
                <a:srgbClr val="000000"/>
              </a:solidFill>
              <a:effectLst/>
              <a:uLnTx/>
              <a:uFillTx/>
              <a:latin typeface="Arial" charset="0"/>
              <a:ea typeface="ＭＳ Ｐゴシック" pitchFamily="-104" charset="-128"/>
              <a:cs typeface="+mn-cs"/>
            </a:endParaRPr>
          </a:p>
        </p:txBody>
      </p:sp>
    </p:spTree>
    <p:extLst>
      <p:ext uri="{BB962C8B-B14F-4D97-AF65-F5344CB8AC3E}">
        <p14:creationId xmlns:p14="http://schemas.microsoft.com/office/powerpoint/2010/main" val="4242917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0" i="0" kern="1200" dirty="0" smtClean="0">
                <a:solidFill>
                  <a:schemeClr val="tx1"/>
                </a:solidFill>
                <a:effectLst/>
                <a:latin typeface="Arial" pitchFamily="-104" charset="0"/>
                <a:ea typeface="ＭＳ Ｐゴシック" pitchFamily="-104" charset="-128"/>
                <a:cs typeface="+mn-cs"/>
              </a:rPr>
              <a:t>Advertising Ten-CRAOS, only if Piergiorgio wants to insert in his talk, but perhaps we can leave it to the questions in the discussion, that we can make to each other. Have you already included a patient? We don’t have yet everything settled here for the study, we have asked Anne for some support, and we are expecting that.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5549CF-AA46-5F42-A9B6-6706EF5D3785}" type="slidenum">
              <a:rPr kumimoji="0" lang="en-US" sz="700" b="0" i="0" u="none" strike="noStrike" kern="1200" cap="none" spc="0" normalizeH="0" baseline="0" noProof="0" smtClean="0">
                <a:ln>
                  <a:noFill/>
                </a:ln>
                <a:solidFill>
                  <a:srgbClr val="000000"/>
                </a:solidFill>
                <a:effectLst/>
                <a:uLnTx/>
                <a:uFillTx/>
                <a:latin typeface="Arial" charset="0"/>
                <a:ea typeface="ＭＳ Ｐゴシック" pitchFamily="-10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700" b="0" i="0" u="none" strike="noStrike" kern="1200" cap="none" spc="0" normalizeH="0" baseline="0" noProof="0">
              <a:ln>
                <a:noFill/>
              </a:ln>
              <a:solidFill>
                <a:srgbClr val="000000"/>
              </a:solidFill>
              <a:effectLst/>
              <a:uLnTx/>
              <a:uFillTx/>
              <a:latin typeface="Arial" charset="0"/>
              <a:ea typeface="ＭＳ Ｐゴシック" pitchFamily="-104" charset="-128"/>
              <a:cs typeface="+mn-cs"/>
            </a:endParaRPr>
          </a:p>
        </p:txBody>
      </p:sp>
    </p:spTree>
    <p:extLst>
      <p:ext uri="{BB962C8B-B14F-4D97-AF65-F5344CB8AC3E}">
        <p14:creationId xmlns:p14="http://schemas.microsoft.com/office/powerpoint/2010/main" val="41187408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Datumsplatzhalter 3"/>
          <p:cNvSpPr>
            <a:spLocks noGrp="1"/>
          </p:cNvSpPr>
          <p:nvPr>
            <p:ph type="dt"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3339ADC-F91D-4C0B-9B6A-A2AB99F9B0EC}" type="datetime1">
              <a:rPr kumimoji="0" lang="de-DE" altLang="de-DE" sz="700" b="0" i="0" u="none" strike="noStrike" kern="1200" cap="none" spc="0" normalizeH="0" baseline="0" noProof="0" smtClean="0">
                <a:ln>
                  <a:noFill/>
                </a:ln>
                <a:solidFill>
                  <a:srgbClr val="000000"/>
                </a:solidFill>
                <a:effectLst/>
                <a:uLnTx/>
                <a:uFillTx/>
                <a:latin typeface="Arial" charset="0"/>
                <a:ea typeface="ＭＳ Ｐゴシック" pitchFamily="-10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28.09.2021</a:t>
            </a:fld>
            <a:endParaRPr kumimoji="0" lang="de-DE" altLang="de-DE" sz="700" b="0" i="0" u="none" strike="noStrike" kern="1200" cap="none" spc="0" normalizeH="0" baseline="0" noProof="0">
              <a:ln>
                <a:noFill/>
              </a:ln>
              <a:solidFill>
                <a:srgbClr val="000000"/>
              </a:solidFill>
              <a:effectLst/>
              <a:uLnTx/>
              <a:uFillTx/>
              <a:latin typeface="Arial" charset="0"/>
              <a:ea typeface="ＭＳ Ｐゴシック" pitchFamily="-104" charset="-128"/>
              <a:cs typeface="+mn-cs"/>
            </a:endParaRPr>
          </a:p>
        </p:txBody>
      </p:sp>
    </p:spTree>
    <p:extLst>
      <p:ext uri="{BB962C8B-B14F-4D97-AF65-F5344CB8AC3E}">
        <p14:creationId xmlns:p14="http://schemas.microsoft.com/office/powerpoint/2010/main" val="3746849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noResize="1"/>
          </p:cNvSpPr>
          <p:nvPr>
            <p:ph type="sldImg"/>
          </p:nvPr>
        </p:nvSpPr>
        <p:spPr>
          <a:xfrm>
            <a:off x="139700" y="777875"/>
            <a:ext cx="6823075" cy="3838575"/>
          </a:xfrm>
          <a:solidFill>
            <a:schemeClr val="accent1"/>
          </a:solidFill>
          <a:ln w="25400">
            <a:solidFill>
              <a:schemeClr val="accent1">
                <a:shade val="50000"/>
              </a:schemeClr>
            </a:solidFill>
            <a:prstDash val="solid"/>
          </a:ln>
        </p:spPr>
      </p:sp>
      <p:sp>
        <p:nvSpPr>
          <p:cNvPr id="3" name=" 2"/>
          <p:cNvSpPr txBox="1">
            <a:spLocks noGrp="1"/>
          </p:cNvSpPr>
          <p:nvPr>
            <p:ph type="body" sz="quarter" idx="1"/>
          </p:nvPr>
        </p:nvSpPr>
        <p:spPr/>
        <p:txBody>
          <a:bodyPr/>
          <a:lstStyle/>
          <a:p>
            <a:r>
              <a:rPr lang="de-DE" dirty="0" err="1" smtClean="0"/>
              <a:t>Dinamicc</a:t>
            </a:r>
            <a:r>
              <a:rPr lang="de-DE" dirty="0" smtClean="0"/>
              <a:t> in </a:t>
            </a:r>
            <a:r>
              <a:rPr lang="de-DE" dirty="0" err="1" smtClean="0"/>
              <a:t>minuti</a:t>
            </a:r>
            <a:endParaRPr lang="de-DE" dirty="0" smtClean="0"/>
          </a:p>
          <a:p>
            <a:endParaRPr lang="de-DE" dirty="0" smtClean="0"/>
          </a:p>
          <a:p>
            <a:r>
              <a:rPr lang="de-DE" dirty="0" smtClean="0"/>
              <a:t>keine </a:t>
            </a:r>
            <a:r>
              <a:rPr lang="de-DE" dirty="0" err="1"/>
              <a:t>Äthiologie</a:t>
            </a:r>
            <a:r>
              <a:rPr lang="de-DE" dirty="0"/>
              <a:t> des </a:t>
            </a:r>
            <a:r>
              <a:rPr lang="de-DE" dirty="0" err="1"/>
              <a:t>Papillenödems</a:t>
            </a:r>
            <a:r>
              <a:rPr lang="de-DE" dirty="0"/>
              <a:t>; </a:t>
            </a:r>
            <a:r>
              <a:rPr lang="de-DE" dirty="0" err="1"/>
              <a:t>severe</a:t>
            </a:r>
            <a:r>
              <a:rPr lang="de-DE" dirty="0"/>
              <a:t> </a:t>
            </a:r>
            <a:r>
              <a:rPr lang="de-DE" baseline="0" dirty="0"/>
              <a:t>   </a:t>
            </a:r>
            <a:r>
              <a:rPr lang="de-DE" baseline="0" dirty="0" err="1"/>
              <a:t>disc</a:t>
            </a:r>
            <a:r>
              <a:rPr lang="de-DE" baseline="0" dirty="0"/>
              <a:t> </a:t>
            </a:r>
            <a:r>
              <a:rPr lang="de-DE" baseline="0" dirty="0" err="1"/>
              <a:t>edema</a:t>
            </a:r>
            <a:r>
              <a:rPr lang="de-DE" baseline="0" dirty="0"/>
              <a:t> </a:t>
            </a:r>
            <a:r>
              <a:rPr lang="de-DE" baseline="0" dirty="0" err="1"/>
              <a:t>can</a:t>
            </a:r>
            <a:r>
              <a:rPr lang="de-DE" baseline="0" dirty="0"/>
              <a:t> </a:t>
            </a:r>
            <a:r>
              <a:rPr lang="de-DE" baseline="0" dirty="0" err="1"/>
              <a:t>occurr</a:t>
            </a:r>
            <a:r>
              <a:rPr lang="de-DE" baseline="0" dirty="0"/>
              <a:t> in </a:t>
            </a:r>
            <a:r>
              <a:rPr lang="de-DE" baseline="0" dirty="0" err="1"/>
              <a:t>the</a:t>
            </a:r>
            <a:r>
              <a:rPr lang="de-DE" baseline="0" dirty="0"/>
              <a:t> </a:t>
            </a:r>
            <a:r>
              <a:rPr lang="de-DE" baseline="0" dirty="0" err="1"/>
              <a:t>absence</a:t>
            </a:r>
            <a:r>
              <a:rPr lang="de-DE" baseline="0" dirty="0"/>
              <a:t> </a:t>
            </a:r>
            <a:r>
              <a:rPr lang="de-DE" baseline="0" dirty="0" err="1"/>
              <a:t>of</a:t>
            </a:r>
            <a:r>
              <a:rPr lang="de-DE" baseline="0" dirty="0"/>
              <a:t> ICP </a:t>
            </a:r>
            <a:r>
              <a:rPr lang="de-DE" baseline="0" dirty="0" err="1"/>
              <a:t>elevation</a:t>
            </a:r>
            <a:endParaRPr lang="de-DE" baseline="0" dirty="0"/>
          </a:p>
          <a:p>
            <a:r>
              <a:rPr lang="de-DE" baseline="0" dirty="0"/>
              <a:t>MS,  </a:t>
            </a:r>
            <a:r>
              <a:rPr lang="de-DE" baseline="0" dirty="0" err="1"/>
              <a:t>sarcoidose</a:t>
            </a:r>
            <a:r>
              <a:rPr lang="de-DE" baseline="0" dirty="0"/>
              <a:t>, </a:t>
            </a:r>
            <a:r>
              <a:rPr lang="de-DE" baseline="0" dirty="0" err="1"/>
              <a:t>lymphoma</a:t>
            </a:r>
            <a:r>
              <a:rPr lang="de-DE" baseline="0" dirty="0"/>
              <a:t>, </a:t>
            </a:r>
            <a:r>
              <a:rPr lang="de-DE" baseline="0" dirty="0" err="1"/>
              <a:t>infections</a:t>
            </a:r>
            <a:r>
              <a:rPr lang="de-DE" baseline="0" dirty="0"/>
              <a:t>, </a:t>
            </a:r>
            <a:r>
              <a:rPr lang="de-DE" baseline="0" dirty="0" err="1"/>
              <a:t>neurosyphilis</a:t>
            </a:r>
            <a:r>
              <a:rPr lang="de-DE" baseline="0" dirty="0"/>
              <a:t>,  </a:t>
            </a:r>
            <a:r>
              <a:rPr lang="de-DE" baseline="0" dirty="0" err="1"/>
              <a:t>malignant</a:t>
            </a:r>
            <a:r>
              <a:rPr lang="de-DE" baseline="0" dirty="0"/>
              <a:t> </a:t>
            </a:r>
            <a:r>
              <a:rPr lang="de-DE" baseline="0" dirty="0" err="1"/>
              <a:t>hypertensive</a:t>
            </a:r>
            <a:r>
              <a:rPr lang="de-DE" baseline="0" dirty="0"/>
              <a:t>  </a:t>
            </a:r>
            <a:r>
              <a:rPr lang="de-DE" baseline="0" dirty="0" err="1"/>
              <a:t>retinopathy</a:t>
            </a:r>
            <a:endParaRPr lang="de-DE" baseline="0" dirty="0"/>
          </a:p>
          <a:p>
            <a:endParaRPr lang="de-DE" baseline="0" dirty="0"/>
          </a:p>
          <a:p>
            <a:endParaRPr lang="de-DE" baseline="0" dirty="0"/>
          </a:p>
          <a:p>
            <a:pPr lvl="0"/>
            <a:r>
              <a:rPr lang="de-DE" sz="1200" dirty="0"/>
              <a:t>ICP korrelieren signifikant miteinander:  Der </a:t>
            </a:r>
            <a:r>
              <a:rPr lang="de-DE" sz="1200" dirty="0" err="1"/>
              <a:t>N.opticus</a:t>
            </a:r>
            <a:r>
              <a:rPr lang="de-DE" sz="1200" dirty="0"/>
              <a:t> ist von </a:t>
            </a:r>
            <a:r>
              <a:rPr lang="de-DE" sz="1200" dirty="0" err="1"/>
              <a:t>Subarachnoidalraum</a:t>
            </a:r>
            <a:r>
              <a:rPr lang="de-DE" sz="1200" dirty="0"/>
              <a:t> in Form seiner Nervenscheide umgeben und so ständig in Kontakt mit dem </a:t>
            </a:r>
            <a:r>
              <a:rPr lang="de-DE" sz="1200" dirty="0" err="1"/>
              <a:t>Liquorsystem</a:t>
            </a:r>
            <a:r>
              <a:rPr lang="de-DE" sz="1200" dirty="0"/>
              <a:t> </a:t>
            </a:r>
            <a:r>
              <a:rPr lang="de-DE" sz="800" dirty="0"/>
              <a:t>(Bäuerle et al, 2011)   </a:t>
            </a:r>
          </a:p>
          <a:p>
            <a:pPr lvl="0"/>
            <a:r>
              <a:rPr lang="de-DE" sz="800" dirty="0"/>
              <a:t>ICP korrelieren signifikant miteinander:  Der </a:t>
            </a:r>
            <a:r>
              <a:rPr lang="de-DE" sz="800" dirty="0" err="1"/>
              <a:t>N.opticus</a:t>
            </a:r>
            <a:r>
              <a:rPr lang="de-DE" sz="800" dirty="0"/>
              <a:t> ist von </a:t>
            </a:r>
            <a:r>
              <a:rPr lang="de-DE" sz="800" dirty="0" err="1"/>
              <a:t>Subarachnoidalraum</a:t>
            </a:r>
            <a:r>
              <a:rPr lang="de-DE" sz="800" dirty="0"/>
              <a:t> in Form seiner Nervenscheide umgeben und so ständig in Kontakt mit dem </a:t>
            </a:r>
            <a:r>
              <a:rPr lang="de-DE" sz="800" dirty="0" err="1"/>
              <a:t>Liquorsystem</a:t>
            </a:r>
            <a:r>
              <a:rPr lang="de-DE" sz="800" dirty="0"/>
              <a:t> (Bäuerle et al, 2011)                      </a:t>
            </a:r>
          </a:p>
          <a:p>
            <a:pPr marL="113485"/>
            <a:r>
              <a:rPr lang="de-DE" sz="800" dirty="0"/>
              <a:t> → Methode zur nichtinvasiven Hirndruckdiagnostik</a:t>
            </a:r>
          </a:p>
          <a:p>
            <a:pPr lvl="0"/>
            <a:r>
              <a:rPr lang="en-US" sz="800" dirty="0"/>
              <a:t> Die TOS </a:t>
            </a:r>
            <a:r>
              <a:rPr lang="en-US" sz="800" dirty="0" err="1"/>
              <a:t>weist</a:t>
            </a:r>
            <a:r>
              <a:rPr lang="en-US" sz="800" dirty="0"/>
              <a:t> </a:t>
            </a:r>
            <a:r>
              <a:rPr lang="en-US" sz="800" dirty="0" err="1"/>
              <a:t>eine</a:t>
            </a:r>
            <a:r>
              <a:rPr lang="en-US" sz="800" dirty="0"/>
              <a:t> </a:t>
            </a:r>
            <a:r>
              <a:rPr lang="en-US" sz="800" dirty="0" err="1"/>
              <a:t>Sensitivität</a:t>
            </a:r>
            <a:r>
              <a:rPr lang="en-US" sz="800" dirty="0"/>
              <a:t> von 96 % </a:t>
            </a:r>
            <a:r>
              <a:rPr lang="en-US" sz="800" dirty="0" err="1"/>
              <a:t>für</a:t>
            </a:r>
            <a:r>
              <a:rPr lang="en-US" sz="800" dirty="0"/>
              <a:t> </a:t>
            </a:r>
            <a:r>
              <a:rPr lang="en-US" sz="800" dirty="0" err="1"/>
              <a:t>einen</a:t>
            </a:r>
            <a:r>
              <a:rPr lang="en-US" sz="800" dirty="0"/>
              <a:t> </a:t>
            </a:r>
            <a:r>
              <a:rPr lang="en-US" sz="800" dirty="0" err="1"/>
              <a:t>erhöhten</a:t>
            </a:r>
            <a:r>
              <a:rPr lang="en-US" sz="800" dirty="0"/>
              <a:t> ICP auf und </a:t>
            </a:r>
            <a:r>
              <a:rPr lang="en-US" sz="800" dirty="0" err="1"/>
              <a:t>eine</a:t>
            </a:r>
            <a:r>
              <a:rPr lang="en-US" sz="800" dirty="0"/>
              <a:t> </a:t>
            </a:r>
            <a:r>
              <a:rPr lang="en-US" sz="800" dirty="0" err="1"/>
              <a:t>Spezifität</a:t>
            </a:r>
            <a:r>
              <a:rPr lang="en-US" sz="800" dirty="0"/>
              <a:t> von 94% </a:t>
            </a:r>
            <a:r>
              <a:rPr lang="en-US" sz="800" dirty="0" err="1"/>
              <a:t>bei</a:t>
            </a:r>
            <a:r>
              <a:rPr lang="en-US" sz="800" dirty="0"/>
              <a:t> </a:t>
            </a:r>
            <a:r>
              <a:rPr lang="en-US" sz="800" dirty="0" err="1"/>
              <a:t>Werten</a:t>
            </a:r>
            <a:r>
              <a:rPr lang="en-US" sz="800" dirty="0"/>
              <a:t> </a:t>
            </a:r>
            <a:r>
              <a:rPr lang="en-US" sz="800" dirty="0" err="1"/>
              <a:t>über</a:t>
            </a:r>
            <a:r>
              <a:rPr lang="en-US" sz="800" dirty="0"/>
              <a:t> 20mmHg (</a:t>
            </a:r>
            <a:r>
              <a:rPr lang="en-US" sz="800" dirty="0" err="1"/>
              <a:t>Rajajee</a:t>
            </a:r>
            <a:r>
              <a:rPr lang="en-US" sz="800" dirty="0"/>
              <a:t> V, 2011)</a:t>
            </a:r>
          </a:p>
          <a:p>
            <a:pPr lvl="0"/>
            <a:r>
              <a:rPr lang="de-DE" sz="800" dirty="0"/>
              <a:t>                   </a:t>
            </a:r>
          </a:p>
          <a:p>
            <a:pPr marL="113485"/>
            <a:r>
              <a:rPr lang="de-DE" sz="800" dirty="0"/>
              <a:t> </a:t>
            </a:r>
            <a:r>
              <a:rPr lang="de-DE" sz="1200" dirty="0"/>
              <a:t>→ Methode zur nichtinvasiven Hirndruckdiagnostik</a:t>
            </a:r>
          </a:p>
          <a:p>
            <a:pPr lvl="0"/>
            <a:r>
              <a:rPr lang="en-US" sz="1200" dirty="0"/>
              <a:t> Die TOS </a:t>
            </a:r>
            <a:r>
              <a:rPr lang="en-US" sz="1200" dirty="0" err="1"/>
              <a:t>weist</a:t>
            </a:r>
            <a:r>
              <a:rPr lang="en-US" sz="1200" dirty="0"/>
              <a:t> </a:t>
            </a:r>
            <a:r>
              <a:rPr lang="en-US" sz="1200" dirty="0" err="1"/>
              <a:t>eine</a:t>
            </a:r>
            <a:r>
              <a:rPr lang="en-US" sz="1200" dirty="0"/>
              <a:t> </a:t>
            </a:r>
            <a:r>
              <a:rPr lang="en-US" sz="1200" dirty="0" err="1"/>
              <a:t>Sensitivität</a:t>
            </a:r>
            <a:r>
              <a:rPr lang="en-US" sz="1200" dirty="0"/>
              <a:t> von 96 % </a:t>
            </a:r>
            <a:r>
              <a:rPr lang="en-US" sz="1200" dirty="0" err="1"/>
              <a:t>für</a:t>
            </a:r>
            <a:r>
              <a:rPr lang="en-US" sz="1200" dirty="0"/>
              <a:t> </a:t>
            </a:r>
            <a:r>
              <a:rPr lang="en-US" sz="1200" dirty="0" err="1"/>
              <a:t>einen</a:t>
            </a:r>
            <a:r>
              <a:rPr lang="en-US" sz="1200" dirty="0"/>
              <a:t> </a:t>
            </a:r>
            <a:r>
              <a:rPr lang="en-US" sz="1200" dirty="0" err="1"/>
              <a:t>erhöhten</a:t>
            </a:r>
            <a:r>
              <a:rPr lang="en-US" sz="1200" dirty="0"/>
              <a:t> ICP auf und </a:t>
            </a:r>
            <a:r>
              <a:rPr lang="en-US" sz="1200" dirty="0" err="1"/>
              <a:t>eine</a:t>
            </a:r>
            <a:r>
              <a:rPr lang="en-US" sz="1200" dirty="0"/>
              <a:t> </a:t>
            </a:r>
            <a:r>
              <a:rPr lang="en-US" sz="1200" dirty="0" err="1"/>
              <a:t>Spezifität</a:t>
            </a:r>
            <a:r>
              <a:rPr lang="en-US" sz="1200" dirty="0"/>
              <a:t> von 94% </a:t>
            </a:r>
            <a:r>
              <a:rPr lang="en-US" sz="1200" dirty="0" err="1"/>
              <a:t>bei</a:t>
            </a:r>
            <a:r>
              <a:rPr lang="en-US" sz="1200" dirty="0"/>
              <a:t> </a:t>
            </a:r>
            <a:r>
              <a:rPr lang="en-US" sz="1200" dirty="0" err="1"/>
              <a:t>Werten</a:t>
            </a:r>
            <a:r>
              <a:rPr lang="en-US" sz="1200" dirty="0"/>
              <a:t> </a:t>
            </a:r>
            <a:r>
              <a:rPr lang="en-US" sz="1200" dirty="0" err="1"/>
              <a:t>über</a:t>
            </a:r>
            <a:r>
              <a:rPr lang="en-US" sz="1200" dirty="0"/>
              <a:t> 20mmHg </a:t>
            </a:r>
            <a:r>
              <a:rPr lang="en-US" sz="800" dirty="0"/>
              <a:t>(</a:t>
            </a:r>
            <a:r>
              <a:rPr lang="en-US" sz="800" dirty="0" err="1"/>
              <a:t>Rajajee</a:t>
            </a:r>
            <a:r>
              <a:rPr lang="en-US" sz="800" dirty="0"/>
              <a:t> V, 2011)</a:t>
            </a:r>
          </a:p>
          <a:p>
            <a:endParaRPr lang="de-DE" baseline="0" dirty="0"/>
          </a:p>
          <a:p>
            <a:r>
              <a:rPr lang="de-DE" baseline="0" dirty="0"/>
              <a:t>ICP </a:t>
            </a:r>
            <a:r>
              <a:rPr lang="de-DE" baseline="0" dirty="0" err="1"/>
              <a:t>elevation</a:t>
            </a:r>
            <a:r>
              <a:rPr lang="de-DE" baseline="0" dirty="0"/>
              <a:t> </a:t>
            </a:r>
            <a:r>
              <a:rPr lang="de-DE" baseline="0" dirty="0" err="1"/>
              <a:t>does</a:t>
            </a:r>
            <a:r>
              <a:rPr lang="de-DE" baseline="0" dirty="0"/>
              <a:t> not </a:t>
            </a:r>
            <a:r>
              <a:rPr lang="de-DE" baseline="0" dirty="0" err="1"/>
              <a:t>cause</a:t>
            </a:r>
            <a:r>
              <a:rPr lang="de-DE" baseline="0" dirty="0"/>
              <a:t> </a:t>
            </a:r>
            <a:r>
              <a:rPr lang="de-DE" baseline="0" dirty="0" err="1"/>
              <a:t>disc</a:t>
            </a:r>
            <a:r>
              <a:rPr lang="de-DE" baseline="0" dirty="0"/>
              <a:t> </a:t>
            </a:r>
            <a:r>
              <a:rPr lang="de-DE" baseline="0" dirty="0" err="1"/>
              <a:t>swelling</a:t>
            </a:r>
            <a:r>
              <a:rPr lang="de-DE" baseline="0" dirty="0"/>
              <a:t> in </a:t>
            </a:r>
            <a:r>
              <a:rPr lang="de-DE" baseline="0" dirty="0" err="1"/>
              <a:t>acute</a:t>
            </a:r>
            <a:r>
              <a:rPr lang="de-DE" baseline="0" dirty="0"/>
              <a:t> </a:t>
            </a:r>
            <a:r>
              <a:rPr lang="de-DE" baseline="0" dirty="0" err="1"/>
              <a:t>setting</a:t>
            </a:r>
            <a:endParaRPr lang="de-DE" baseline="0" dirty="0"/>
          </a:p>
          <a:p>
            <a:r>
              <a:rPr lang="de-DE" baseline="0" dirty="0" err="1"/>
              <a:t>Papilledema</a:t>
            </a:r>
            <a:r>
              <a:rPr lang="de-DE" baseline="0" dirty="0"/>
              <a:t>  </a:t>
            </a:r>
            <a:r>
              <a:rPr lang="de-DE" baseline="0" dirty="0" err="1"/>
              <a:t>impaired</a:t>
            </a:r>
            <a:r>
              <a:rPr lang="de-DE" baseline="0" dirty="0"/>
              <a:t> retrograde </a:t>
            </a:r>
            <a:r>
              <a:rPr lang="de-DE" baseline="0" dirty="0" err="1"/>
              <a:t>axoplasmic</a:t>
            </a:r>
            <a:r>
              <a:rPr lang="de-DE" baseline="0" dirty="0"/>
              <a:t> </a:t>
            </a:r>
            <a:r>
              <a:rPr lang="de-DE" baseline="0" dirty="0" err="1"/>
              <a:t>flow</a:t>
            </a:r>
            <a:r>
              <a:rPr lang="de-DE" baseline="0" dirty="0"/>
              <a:t> </a:t>
            </a:r>
            <a:r>
              <a:rPr lang="de-DE" baseline="0" dirty="0" err="1"/>
              <a:t>within</a:t>
            </a:r>
            <a:r>
              <a:rPr lang="de-DE" baseline="0" dirty="0"/>
              <a:t> </a:t>
            </a:r>
            <a:r>
              <a:rPr lang="de-DE" baseline="0" dirty="0" err="1"/>
              <a:t>the</a:t>
            </a:r>
            <a:r>
              <a:rPr lang="de-DE" baseline="0" dirty="0"/>
              <a:t> </a:t>
            </a:r>
            <a:r>
              <a:rPr lang="de-DE" baseline="0" dirty="0" err="1"/>
              <a:t>fibers</a:t>
            </a:r>
            <a:r>
              <a:rPr lang="de-DE" baseline="0" dirty="0"/>
              <a:t> </a:t>
            </a:r>
            <a:r>
              <a:rPr lang="de-DE" baseline="0" dirty="0" err="1"/>
              <a:t>of</a:t>
            </a:r>
            <a:r>
              <a:rPr lang="de-DE" baseline="0" dirty="0"/>
              <a:t> </a:t>
            </a:r>
            <a:r>
              <a:rPr lang="de-DE" baseline="0" dirty="0" err="1"/>
              <a:t>the</a:t>
            </a:r>
            <a:r>
              <a:rPr lang="de-DE" baseline="0" dirty="0"/>
              <a:t> </a:t>
            </a:r>
            <a:r>
              <a:rPr lang="de-DE" baseline="0" dirty="0" err="1"/>
              <a:t>optic</a:t>
            </a:r>
            <a:r>
              <a:rPr lang="de-DE" baseline="0" dirty="0"/>
              <a:t>  nerve  </a:t>
            </a:r>
            <a:r>
              <a:rPr lang="de-DE" baseline="0" dirty="0" err="1"/>
              <a:t>hours</a:t>
            </a:r>
            <a:r>
              <a:rPr lang="de-DE" baseline="0" dirty="0"/>
              <a:t>  </a:t>
            </a:r>
            <a:r>
              <a:rPr lang="de-DE" baseline="0" dirty="0" err="1"/>
              <a:t>to</a:t>
            </a:r>
            <a:r>
              <a:rPr lang="de-DE" baseline="0" dirty="0"/>
              <a:t> </a:t>
            </a:r>
            <a:r>
              <a:rPr lang="de-DE" baseline="0" dirty="0" err="1"/>
              <a:t>day</a:t>
            </a:r>
            <a:r>
              <a:rPr lang="de-DE" baseline="0" dirty="0"/>
              <a:t> </a:t>
            </a:r>
            <a:r>
              <a:rPr lang="de-DE" baseline="0" dirty="0" err="1"/>
              <a:t>todevelop</a:t>
            </a:r>
            <a:endParaRPr lang="de-DE" dirty="0"/>
          </a:p>
        </p:txBody>
      </p:sp>
    </p:spTree>
    <p:extLst>
      <p:ext uri="{BB962C8B-B14F-4D97-AF65-F5344CB8AC3E}">
        <p14:creationId xmlns:p14="http://schemas.microsoft.com/office/powerpoint/2010/main" val="31201276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Datumsplatzhalter 3"/>
          <p:cNvSpPr>
            <a:spLocks noGrp="1"/>
          </p:cNvSpPr>
          <p:nvPr>
            <p:ph type="dt" sz="quarter" idx="10"/>
          </p:nvPr>
        </p:nvSpPr>
        <p:spPr/>
        <p:txBody>
          <a:bodyPr/>
          <a:lstStyle/>
          <a:p>
            <a:fld id="{E3339ADC-F91D-4C0B-9B6A-A2AB99F9B0EC}" type="datetime1">
              <a:rPr lang="de-DE" altLang="de-DE" smtClean="0"/>
              <a:pPr/>
              <a:t>28.09.2021</a:t>
            </a:fld>
            <a:endParaRPr lang="de-DE" altLang="de-DE"/>
          </a:p>
        </p:txBody>
      </p:sp>
    </p:spTree>
    <p:extLst>
      <p:ext uri="{BB962C8B-B14F-4D97-AF65-F5344CB8AC3E}">
        <p14:creationId xmlns:p14="http://schemas.microsoft.com/office/powerpoint/2010/main" val="2240130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ICP-Monitoring </a:t>
            </a:r>
          </a:p>
          <a:p>
            <a:pPr marL="321430" indent="-321430">
              <a:lnSpc>
                <a:spcPct val="110000"/>
              </a:lnSpc>
              <a:buFont typeface="Arial"/>
              <a:buChar char="•"/>
            </a:pPr>
            <a:r>
              <a:rPr lang="de-DE" dirty="0">
                <a:hlinkClick r:id="rId3" tooltip="Invasiv"/>
              </a:rPr>
              <a:t>invasives</a:t>
            </a:r>
            <a:r>
              <a:rPr lang="de-DE" dirty="0"/>
              <a:t> Verfahren </a:t>
            </a:r>
            <a:r>
              <a:rPr lang="de-DE" dirty="0">
                <a:latin typeface="Tahoma"/>
                <a:cs typeface="Tahoma"/>
              </a:rPr>
              <a:t> mit </a:t>
            </a:r>
            <a:r>
              <a:rPr lang="de-DE" dirty="0" err="1">
                <a:latin typeface="Tahoma"/>
                <a:cs typeface="Tahoma"/>
              </a:rPr>
              <a:t>intraduraler</a:t>
            </a:r>
            <a:r>
              <a:rPr lang="de-DE" dirty="0">
                <a:latin typeface="Tahoma"/>
                <a:cs typeface="Tahoma"/>
              </a:rPr>
              <a:t> oder intraventrikulärer oder zerebrospinaler Druck</a:t>
            </a:r>
          </a:p>
          <a:p>
            <a:pPr marL="321430" indent="-321430">
              <a:lnSpc>
                <a:spcPct val="110000"/>
              </a:lnSpc>
              <a:buFont typeface="Arial"/>
              <a:buChar char="•"/>
            </a:pPr>
            <a:endParaRPr lang="de-DE" dirty="0">
              <a:latin typeface="Tahoma"/>
              <a:cs typeface="Tahoma"/>
            </a:endParaRPr>
          </a:p>
          <a:p>
            <a:pPr marL="321430" indent="-321430">
              <a:lnSpc>
                <a:spcPct val="110000"/>
              </a:lnSpc>
              <a:buFont typeface="Arial"/>
              <a:buChar char="•"/>
            </a:pPr>
            <a:r>
              <a:rPr lang="it-IT" dirty="0" err="1">
                <a:latin typeface="Tahoma"/>
                <a:cs typeface="Tahoma"/>
              </a:rPr>
              <a:t>Tympanische</a:t>
            </a:r>
            <a:r>
              <a:rPr lang="it-IT" dirty="0">
                <a:latin typeface="Tahoma"/>
                <a:cs typeface="Tahoma"/>
              </a:rPr>
              <a:t> </a:t>
            </a:r>
            <a:r>
              <a:rPr lang="it-IT" dirty="0" err="1">
                <a:latin typeface="Tahoma"/>
                <a:cs typeface="Tahoma"/>
              </a:rPr>
              <a:t>Membranverdrängung</a:t>
            </a:r>
            <a:endParaRPr lang="it-IT" dirty="0">
              <a:latin typeface="Tahoma"/>
              <a:cs typeface="Tahoma"/>
            </a:endParaRPr>
          </a:p>
          <a:p>
            <a:pPr marL="321430" indent="-321430">
              <a:lnSpc>
                <a:spcPct val="110000"/>
              </a:lnSpc>
              <a:buFont typeface="Arial"/>
              <a:buChar char="•"/>
            </a:pPr>
            <a:r>
              <a:rPr lang="it-IT" dirty="0" err="1">
                <a:latin typeface="Tahoma"/>
                <a:cs typeface="Tahoma"/>
              </a:rPr>
              <a:t>Computertomographie</a:t>
            </a:r>
            <a:r>
              <a:rPr lang="it-IT" dirty="0">
                <a:latin typeface="Tahoma"/>
                <a:cs typeface="Tahoma"/>
              </a:rPr>
              <a:t> </a:t>
            </a:r>
            <a:r>
              <a:rPr lang="it-IT" dirty="0" err="1">
                <a:latin typeface="Tahoma"/>
                <a:cs typeface="Tahoma"/>
              </a:rPr>
              <a:t>des</a:t>
            </a:r>
            <a:r>
              <a:rPr lang="it-IT" dirty="0">
                <a:latin typeface="Tahoma"/>
                <a:cs typeface="Tahoma"/>
              </a:rPr>
              <a:t> </a:t>
            </a:r>
            <a:r>
              <a:rPr lang="it-IT" dirty="0" err="1">
                <a:latin typeface="Tahoma"/>
                <a:cs typeface="Tahoma"/>
              </a:rPr>
              <a:t>Schädels</a:t>
            </a:r>
            <a:r>
              <a:rPr lang="it-IT" dirty="0">
                <a:latin typeface="Tahoma"/>
                <a:cs typeface="Tahoma"/>
              </a:rPr>
              <a:t> </a:t>
            </a:r>
          </a:p>
          <a:p>
            <a:pPr marL="321430" indent="-321430">
              <a:lnSpc>
                <a:spcPct val="110000"/>
              </a:lnSpc>
              <a:buFont typeface="Arial"/>
              <a:buChar char="•"/>
            </a:pPr>
            <a:r>
              <a:rPr lang="it-IT" dirty="0" err="1">
                <a:latin typeface="Tahoma"/>
                <a:cs typeface="Tahoma"/>
              </a:rPr>
              <a:t>Optic</a:t>
            </a:r>
            <a:r>
              <a:rPr lang="it-IT" dirty="0">
                <a:latin typeface="Tahoma"/>
                <a:cs typeface="Tahoma"/>
              </a:rPr>
              <a:t> disc </a:t>
            </a:r>
            <a:r>
              <a:rPr lang="it-IT" dirty="0" err="1">
                <a:latin typeface="Tahoma"/>
                <a:cs typeface="Tahoma"/>
              </a:rPr>
              <a:t>digital</a:t>
            </a:r>
            <a:r>
              <a:rPr lang="it-IT" dirty="0">
                <a:latin typeface="Tahoma"/>
                <a:cs typeface="Tahoma"/>
              </a:rPr>
              <a:t> </a:t>
            </a:r>
            <a:r>
              <a:rPr lang="it-IT" dirty="0" err="1">
                <a:latin typeface="Tahoma"/>
                <a:cs typeface="Tahoma"/>
              </a:rPr>
              <a:t>photograhy</a:t>
            </a:r>
            <a:endParaRPr lang="it-IT" dirty="0">
              <a:latin typeface="Tahoma"/>
              <a:cs typeface="Tahoma"/>
            </a:endParaRPr>
          </a:p>
          <a:p>
            <a:pPr marL="321430" indent="-321430">
              <a:lnSpc>
                <a:spcPct val="110000"/>
              </a:lnSpc>
              <a:buFont typeface="Arial"/>
              <a:buChar char="•"/>
            </a:pPr>
            <a:r>
              <a:rPr lang="it-IT" dirty="0" err="1">
                <a:latin typeface="Tahoma"/>
                <a:cs typeface="Tahoma"/>
              </a:rPr>
              <a:t>Kernspintomographie</a:t>
            </a:r>
            <a:r>
              <a:rPr lang="it-IT" dirty="0">
                <a:latin typeface="Tahoma"/>
                <a:cs typeface="Tahoma"/>
              </a:rPr>
              <a:t> </a:t>
            </a:r>
          </a:p>
          <a:p>
            <a:pPr marL="321430" indent="-321430">
              <a:lnSpc>
                <a:spcPct val="110000"/>
              </a:lnSpc>
              <a:buFont typeface="Arial"/>
              <a:buChar char="•"/>
            </a:pPr>
            <a:r>
              <a:rPr lang="it-IT" dirty="0" err="1">
                <a:solidFill>
                  <a:schemeClr val="accent1">
                    <a:lumMod val="75000"/>
                  </a:schemeClr>
                </a:solidFill>
                <a:latin typeface="Tahoma"/>
                <a:cs typeface="Tahoma"/>
                <a:sym typeface="Bodoni SvtyTwo ITC TT-Book"/>
              </a:rPr>
              <a:t>Transorbitale</a:t>
            </a:r>
            <a:r>
              <a:rPr lang="it-IT" dirty="0">
                <a:solidFill>
                  <a:schemeClr val="accent1">
                    <a:lumMod val="75000"/>
                  </a:schemeClr>
                </a:solidFill>
                <a:latin typeface="Tahoma"/>
                <a:cs typeface="Tahoma"/>
                <a:sym typeface="Bodoni SvtyTwo ITC TT-Book"/>
              </a:rPr>
              <a:t> </a:t>
            </a:r>
            <a:r>
              <a:rPr lang="it-IT" dirty="0" err="1">
                <a:solidFill>
                  <a:schemeClr val="accent1">
                    <a:lumMod val="75000"/>
                  </a:schemeClr>
                </a:solidFill>
                <a:latin typeface="Tahoma"/>
                <a:cs typeface="Tahoma"/>
                <a:sym typeface="Bodoni SvtyTwo ITC TT-Book"/>
              </a:rPr>
              <a:t>Sonographie</a:t>
            </a:r>
            <a:endParaRPr lang="it-IT" dirty="0">
              <a:solidFill>
                <a:schemeClr val="accent1">
                  <a:lumMod val="75000"/>
                </a:schemeClr>
              </a:solidFill>
              <a:latin typeface="Tahoma"/>
              <a:cs typeface="Tahoma"/>
              <a:sym typeface="Bodoni SvtyTwo ITC TT-Book"/>
            </a:endParaRPr>
          </a:p>
          <a:p>
            <a:endParaRPr lang="de-DE" dirty="0"/>
          </a:p>
        </p:txBody>
      </p:sp>
      <p:sp>
        <p:nvSpPr>
          <p:cNvPr id="4" name="Datumsplatzhalter 3"/>
          <p:cNvSpPr>
            <a:spLocks noGrp="1"/>
          </p:cNvSpPr>
          <p:nvPr>
            <p:ph type="dt" sz="quarter" idx="10"/>
          </p:nvPr>
        </p:nvSpPr>
        <p:spPr/>
        <p:txBody>
          <a:bodyPr/>
          <a:lstStyle/>
          <a:p>
            <a:fld id="{E3339ADC-F91D-4C0B-9B6A-A2AB99F9B0EC}" type="datetime1">
              <a:rPr lang="de-DE" altLang="de-DE" smtClean="0"/>
              <a:pPr/>
              <a:t>28.09.2021</a:t>
            </a:fld>
            <a:endParaRPr lang="de-DE" altLang="de-DE"/>
          </a:p>
        </p:txBody>
      </p:sp>
    </p:spTree>
    <p:extLst>
      <p:ext uri="{BB962C8B-B14F-4D97-AF65-F5344CB8AC3E}">
        <p14:creationId xmlns:p14="http://schemas.microsoft.com/office/powerpoint/2010/main" val="31084096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ONSD steigt in </a:t>
            </a:r>
            <a:r>
              <a:rPr lang="de-DE" dirty="0" err="1" smtClean="0"/>
              <a:t>in</a:t>
            </a:r>
            <a:r>
              <a:rPr lang="de-DE" dirty="0" smtClean="0"/>
              <a:t> einem parabolischen </a:t>
            </a:r>
            <a:r>
              <a:rPr lang="de-DE" dirty="0" err="1" smtClean="0"/>
              <a:t>MusterONSD</a:t>
            </a:r>
            <a:r>
              <a:rPr lang="de-DE" dirty="0" smtClean="0"/>
              <a:t> steigt mit der Höhenexposition in allen Teilnehmer in einem parabolischen Muster innerhalb des ersten</a:t>
            </a:r>
          </a:p>
          <a:p>
            <a:r>
              <a:rPr lang="de-DE" dirty="0" smtClean="0"/>
              <a:t>72 Stunden (p, 0.001); </a:t>
            </a:r>
          </a:p>
          <a:p>
            <a:r>
              <a:rPr lang="de-DE" dirty="0" smtClean="0"/>
              <a:t>Veränderungen waren innerhalb von</a:t>
            </a:r>
          </a:p>
          <a:p>
            <a:r>
              <a:rPr lang="de-DE" dirty="0" smtClean="0"/>
              <a:t>3 Stunden und erreichte einen Höhepunkt bei 24 Stunden.  </a:t>
            </a:r>
            <a:r>
              <a:rPr lang="de-DE" dirty="0" err="1" smtClean="0"/>
              <a:t>Prehospitale</a:t>
            </a:r>
            <a:r>
              <a:rPr lang="de-DE" dirty="0" smtClean="0"/>
              <a:t> </a:t>
            </a:r>
            <a:r>
              <a:rPr lang="de-DE" dirty="0" err="1" smtClean="0"/>
              <a:t>setting</a:t>
            </a:r>
            <a:endParaRPr lang="de-DE" dirty="0" smtClean="0"/>
          </a:p>
          <a:p>
            <a:r>
              <a:rPr lang="de-DE" dirty="0" smtClean="0"/>
              <a:t>ONSD blieb zwischen 72 Stunden vergrößert und 8 Tage (S. 5 0,93). ONSD wurde korreliert mit</a:t>
            </a:r>
          </a:p>
          <a:p>
            <a:r>
              <a:rPr lang="de-DE" dirty="0" smtClean="0"/>
              <a:t>SpO2 (Teilkoeffizient -0,56, p, 0,001), HR</a:t>
            </a:r>
          </a:p>
          <a:p>
            <a:r>
              <a:rPr lang="de-DE" dirty="0" smtClean="0"/>
              <a:t>(Teilkoeffizient  0,37, p&lt;0,001), BR (Koeffizient 0,38, p 0,001) und LLS bei 24 Stunden Pearson-Koeffizient 0,59, p=0,008).</a:t>
            </a:r>
          </a:p>
          <a:p>
            <a:r>
              <a:rPr lang="en-US" dirty="0" smtClean="0">
                <a:latin typeface="Tahoma" panose="020B0604030504040204" pitchFamily="34" charset="0"/>
                <a:ea typeface="Tahoma" panose="020B0604030504040204" pitchFamily="34" charset="0"/>
                <a:cs typeface="Tahoma" panose="020B0604030504040204" pitchFamily="34" charset="0"/>
              </a:rPr>
              <a:t>In brain traumatic injuries (TBI). </a:t>
            </a:r>
            <a:r>
              <a:rPr lang="en-US" dirty="0" err="1" smtClean="0">
                <a:latin typeface="Tahoma" panose="020B0604030504040204" pitchFamily="34" charset="0"/>
                <a:ea typeface="Tahoma" panose="020B0604030504040204" pitchFamily="34" charset="0"/>
                <a:cs typeface="Tahoma" panose="020B0604030504040204" pitchFamily="34" charset="0"/>
              </a:rPr>
              <a:t>Houzé</a:t>
            </a:r>
            <a:r>
              <a:rPr lang="en-US" dirty="0" smtClean="0">
                <a:latin typeface="Tahoma" panose="020B0604030504040204" pitchFamily="34" charset="0"/>
                <a:ea typeface="Tahoma" panose="020B0604030504040204" pitchFamily="34" charset="0"/>
                <a:cs typeface="Tahoma" panose="020B0604030504040204" pitchFamily="34" charset="0"/>
              </a:rPr>
              <a:t>-</a:t>
            </a:r>
          </a:p>
          <a:p>
            <a:r>
              <a:rPr lang="en-US" dirty="0" err="1" smtClean="0">
                <a:latin typeface="Tahoma" panose="020B0604030504040204" pitchFamily="34" charset="0"/>
                <a:ea typeface="Tahoma" panose="020B0604030504040204" pitchFamily="34" charset="0"/>
                <a:cs typeface="Tahoma" panose="020B0604030504040204" pitchFamily="34" charset="0"/>
              </a:rPr>
              <a:t>Cerfon</a:t>
            </a:r>
            <a:r>
              <a:rPr lang="en-US" dirty="0" smtClean="0">
                <a:latin typeface="Tahoma" panose="020B0604030504040204" pitchFamily="34" charset="0"/>
                <a:ea typeface="Tahoma" panose="020B0604030504040204" pitchFamily="34" charset="0"/>
                <a:cs typeface="Tahoma" panose="020B0604030504040204" pitchFamily="34" charset="0"/>
              </a:rPr>
              <a:t> et al. was possible  to measure ONSD in 19 (82%) patients</a:t>
            </a:r>
          </a:p>
          <a:p>
            <a:r>
              <a:rPr lang="en-US" dirty="0" smtClean="0">
                <a:latin typeface="Tahoma" panose="020B0604030504040204" pitchFamily="34" charset="0"/>
                <a:ea typeface="Tahoma" panose="020B0604030504040204" pitchFamily="34" charset="0"/>
                <a:cs typeface="Tahoma" panose="020B0604030504040204" pitchFamily="34" charset="0"/>
              </a:rPr>
              <a:t>with moderate and severe TBI with 80% of ONSD measurements</a:t>
            </a:r>
          </a:p>
          <a:p>
            <a:r>
              <a:rPr lang="en-US" dirty="0" smtClean="0">
                <a:latin typeface="Tahoma" panose="020B0604030504040204" pitchFamily="34" charset="0"/>
                <a:ea typeface="Tahoma" panose="020B0604030504040204" pitchFamily="34" charset="0"/>
                <a:cs typeface="Tahoma" panose="020B0604030504040204" pitchFamily="34" charset="0"/>
              </a:rPr>
              <a:t>validated by the experts </a:t>
            </a:r>
          </a:p>
          <a:p>
            <a:endParaRPr lang="en-US" dirty="0" smtClean="0">
              <a:latin typeface="Tahoma" panose="020B0604030504040204" pitchFamily="34" charset="0"/>
              <a:ea typeface="Tahoma" panose="020B0604030504040204" pitchFamily="34" charset="0"/>
              <a:cs typeface="Tahoma" panose="020B0604030504040204" pitchFamily="34" charset="0"/>
            </a:endParaRPr>
          </a:p>
          <a:p>
            <a:r>
              <a:rPr lang="en-US" dirty="0" smtClean="0">
                <a:latin typeface="Tahoma" panose="020B0604030504040204" pitchFamily="34" charset="0"/>
                <a:ea typeface="Tahoma" panose="020B0604030504040204" pitchFamily="34" charset="0"/>
                <a:cs typeface="Tahoma" panose="020B0604030504040204" pitchFamily="34" charset="0"/>
              </a:rPr>
              <a:t>The success rate in the helicopter was 43% compared to 80% in the ambulance</a:t>
            </a:r>
          </a:p>
          <a:p>
            <a:r>
              <a:rPr lang="en-US" dirty="0" smtClean="0">
                <a:latin typeface="Tahoma" panose="020B0604030504040204" pitchFamily="34" charset="0"/>
                <a:ea typeface="Tahoma" panose="020B0604030504040204" pitchFamily="34" charset="0"/>
                <a:cs typeface="Tahoma" panose="020B0604030504040204" pitchFamily="34" charset="0"/>
              </a:rPr>
              <a:t>during helicopter liftoff and acceleration in the supine position or with a raised</a:t>
            </a:r>
          </a:p>
          <a:p>
            <a:r>
              <a:rPr lang="en-US" dirty="0" smtClean="0">
                <a:latin typeface="Tahoma" panose="020B0604030504040204" pitchFamily="34" charset="0"/>
                <a:ea typeface="Tahoma" panose="020B0604030504040204" pitchFamily="34" charset="0"/>
                <a:cs typeface="Tahoma" panose="020B0604030504040204" pitchFamily="34" charset="0"/>
              </a:rPr>
              <a:t>headrest. ONSD increased during helicopter acceleration (−</a:t>
            </a:r>
          </a:p>
          <a:p>
            <a:r>
              <a:rPr lang="de-DE" dirty="0" smtClean="0">
                <a:latin typeface="Tahoma" panose="020B0604030504040204" pitchFamily="34" charset="0"/>
                <a:ea typeface="Tahoma" panose="020B0604030504040204" pitchFamily="34" charset="0"/>
                <a:cs typeface="Tahoma" panose="020B0604030504040204" pitchFamily="34" charset="0"/>
              </a:rPr>
              <a:t>9° Trendelenburg, </a:t>
            </a:r>
            <a:r>
              <a:rPr lang="de-DE" dirty="0" err="1" smtClean="0">
                <a:latin typeface="Tahoma" panose="020B0604030504040204" pitchFamily="34" charset="0"/>
                <a:ea typeface="Tahoma" panose="020B0604030504040204" pitchFamily="34" charset="0"/>
                <a:cs typeface="Tahoma" panose="020B0604030504040204" pitchFamily="34" charset="0"/>
              </a:rPr>
              <a:t>mean</a:t>
            </a:r>
            <a:r>
              <a:rPr lang="de-DE" dirty="0" smtClean="0">
                <a:latin typeface="Tahoma" panose="020B0604030504040204" pitchFamily="34" charset="0"/>
                <a:ea typeface="Tahoma" panose="020B0604030504040204" pitchFamily="34" charset="0"/>
                <a:cs typeface="Tahoma" panose="020B0604030504040204" pitchFamily="34" charset="0"/>
              </a:rPr>
              <a:t> = 5.6 ± 0.3 mm) </a:t>
            </a:r>
            <a:r>
              <a:rPr lang="de-DE" dirty="0" err="1" smtClean="0">
                <a:latin typeface="Tahoma" panose="020B0604030504040204" pitchFamily="34" charset="0"/>
                <a:ea typeface="Tahoma" panose="020B0604030504040204" pitchFamily="34" charset="0"/>
                <a:cs typeface="Tahoma" panose="020B0604030504040204" pitchFamily="34" charset="0"/>
              </a:rPr>
              <a:t>from</a:t>
            </a:r>
            <a:r>
              <a:rPr lang="de-DE" dirty="0" smtClean="0">
                <a:latin typeface="Tahoma" panose="020B0604030504040204" pitchFamily="34" charset="0"/>
                <a:ea typeface="Tahoma" panose="020B0604030504040204" pitchFamily="34" charset="0"/>
                <a:cs typeface="Tahoma" panose="020B0604030504040204" pitchFamily="34" charset="0"/>
              </a:rPr>
              <a:t> </a:t>
            </a:r>
            <a:r>
              <a:rPr lang="de-DE" dirty="0" err="1" smtClean="0">
                <a:latin typeface="Tahoma" panose="020B0604030504040204" pitchFamily="34" charset="0"/>
                <a:ea typeface="Tahoma" panose="020B0604030504040204" pitchFamily="34" charset="0"/>
                <a:cs typeface="Tahoma" panose="020B0604030504040204" pitchFamily="34" charset="0"/>
              </a:rPr>
              <a:t>baseline</a:t>
            </a:r>
            <a:r>
              <a:rPr lang="de-DE" dirty="0" smtClean="0">
                <a:latin typeface="Tahoma" panose="020B0604030504040204" pitchFamily="34" charset="0"/>
                <a:ea typeface="Tahoma" panose="020B0604030504040204" pitchFamily="34" charset="0"/>
                <a:cs typeface="Tahoma" panose="020B0604030504040204" pitchFamily="34" charset="0"/>
              </a:rPr>
              <a:t> (0°</a:t>
            </a:r>
          </a:p>
          <a:p>
            <a:endParaRPr lang="de-DE" dirty="0" smtClean="0"/>
          </a:p>
          <a:p>
            <a:endParaRPr lang="de-DE" dirty="0"/>
          </a:p>
        </p:txBody>
      </p:sp>
      <p:sp>
        <p:nvSpPr>
          <p:cNvPr id="4" name="Datumsplatzhalter 3"/>
          <p:cNvSpPr>
            <a:spLocks noGrp="1"/>
          </p:cNvSpPr>
          <p:nvPr>
            <p:ph type="dt" sz="quarter" idx="10"/>
          </p:nvPr>
        </p:nvSpPr>
        <p:spPr/>
        <p:txBody>
          <a:bodyPr/>
          <a:lstStyle/>
          <a:p>
            <a:fld id="{E3339ADC-F91D-4C0B-9B6A-A2AB99F9B0EC}" type="datetime1">
              <a:rPr lang="de-DE" altLang="de-DE" smtClean="0"/>
              <a:pPr/>
              <a:t>28.09.2021</a:t>
            </a:fld>
            <a:endParaRPr lang="de-DE" altLang="de-DE"/>
          </a:p>
        </p:txBody>
      </p:sp>
    </p:spTree>
    <p:extLst>
      <p:ext uri="{BB962C8B-B14F-4D97-AF65-F5344CB8AC3E}">
        <p14:creationId xmlns:p14="http://schemas.microsoft.com/office/powerpoint/2010/main" val="2161521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solidFill>
            <a:srgbClr val="FFFFFF"/>
          </a:solidFill>
          <a:ln/>
        </p:spPr>
      </p:sp>
      <p:sp>
        <p:nvSpPr>
          <p:cNvPr id="81923" name="Rectangle 3"/>
          <p:cNvSpPr>
            <a:spLocks noGrp="1" noChangeArrowheads="1"/>
          </p:cNvSpPr>
          <p:nvPr>
            <p:ph type="body" idx="1"/>
          </p:nvPr>
        </p:nvSpPr>
        <p:spPr>
          <a:solidFill>
            <a:srgbClr val="FFFFFF"/>
          </a:solidFill>
          <a:ln>
            <a:solidFill>
              <a:srgbClr val="000000"/>
            </a:solidFill>
          </a:ln>
        </p:spPr>
        <p:txBody>
          <a:bodyPr/>
          <a:lstStyle/>
          <a:p>
            <a:pPr algn="ctr">
              <a:spcBef>
                <a:spcPct val="0"/>
              </a:spcBef>
              <a:buFontTx/>
              <a:buChar char="•"/>
            </a:pPr>
            <a:r>
              <a:rPr lang="de-DE" altLang="de-DE" sz="2800" b="1" smtClean="0">
                <a:latin typeface="Arial" pitchFamily="34" charset="0"/>
                <a:ea typeface="ＭＳ Ｐゴシック" pitchFamily="34" charset="-128"/>
              </a:rPr>
              <a:t> Dopo aver identificato sul piano temporale mesencefalico le arterie del circolo di Willis ed aver posto la profonditá a 16 cm.</a:t>
            </a:r>
          </a:p>
          <a:p>
            <a:pPr algn="ctr">
              <a:spcBef>
                <a:spcPct val="0"/>
              </a:spcBef>
              <a:buFontTx/>
              <a:buChar char="•"/>
            </a:pPr>
            <a:endParaRPr lang="de-DE" altLang="de-DE" sz="2800" b="1" smtClean="0">
              <a:latin typeface="Arial" pitchFamily="34" charset="0"/>
              <a:ea typeface="ＭＳ Ｐゴシック" pitchFamily="34" charset="-128"/>
            </a:endParaRPr>
          </a:p>
          <a:p>
            <a:pPr algn="ctr">
              <a:spcBef>
                <a:spcPct val="0"/>
              </a:spcBef>
              <a:buFontTx/>
              <a:buChar char="•"/>
            </a:pPr>
            <a:r>
              <a:rPr lang="de-DE" altLang="de-DE" sz="2800" b="1" smtClean="0">
                <a:latin typeface="Arial" pitchFamily="34" charset="0"/>
                <a:ea typeface="ＭＳ Ｐゴシック" pitchFamily="34" charset="-128"/>
              </a:rPr>
              <a:t>Si ricerca 10 gradi sopra il 3 ventricolo: doppio riflesso a binario , seguito dalla calcifica ghiandola pineale</a:t>
            </a:r>
          </a:p>
          <a:p>
            <a:pPr algn="ctr">
              <a:spcBef>
                <a:spcPct val="0"/>
              </a:spcBef>
              <a:buFontTx/>
              <a:buChar char="•"/>
            </a:pPr>
            <a:endParaRPr lang="de-DE" altLang="de-DE" sz="2800" b="1" smtClean="0">
              <a:latin typeface="Arial" pitchFamily="34" charset="0"/>
              <a:ea typeface="ＭＳ Ｐゴシック" pitchFamily="34" charset="-128"/>
            </a:endParaRPr>
          </a:p>
          <a:p>
            <a:pPr algn="ctr">
              <a:spcBef>
                <a:spcPct val="0"/>
              </a:spcBef>
              <a:buFontTx/>
              <a:buChar char="•"/>
            </a:pPr>
            <a:endParaRPr lang="de-DE" altLang="de-DE" sz="2800" b="1" smtClean="0">
              <a:latin typeface="Arial" pitchFamily="34" charset="0"/>
              <a:ea typeface="ＭＳ Ｐゴシック" pitchFamily="34" charset="-128"/>
            </a:endParaRPr>
          </a:p>
          <a:p>
            <a:pPr algn="ctr">
              <a:spcBef>
                <a:spcPct val="0"/>
              </a:spcBef>
              <a:buFontTx/>
              <a:buChar char="•"/>
            </a:pPr>
            <a:r>
              <a:rPr lang="de-DE" altLang="de-DE" sz="2800" b="1" smtClean="0">
                <a:latin typeface="Arial" pitchFamily="34" charset="0"/>
                <a:ea typeface="ＭＳ Ｐゴシック" pitchFamily="34" charset="-128"/>
              </a:rPr>
              <a:t>Dalla metá del terzo ventricolo  in maniera perpendicolare  ci si sposta  sulla tabula esterna del temporale ( misura A)</a:t>
            </a:r>
          </a:p>
          <a:p>
            <a:pPr algn="ctr">
              <a:spcBef>
                <a:spcPct val="0"/>
              </a:spcBef>
              <a:buFontTx/>
              <a:buChar char="•"/>
            </a:pPr>
            <a:endParaRPr lang="de-DE" altLang="de-DE" sz="2800" b="1" smtClean="0">
              <a:latin typeface="Arial" pitchFamily="34" charset="0"/>
              <a:ea typeface="ＭＳ Ｐゴシック" pitchFamily="34" charset="-128"/>
            </a:endParaRPr>
          </a:p>
          <a:p>
            <a:pPr algn="ctr">
              <a:spcBef>
                <a:spcPct val="0"/>
              </a:spcBef>
              <a:buFontTx/>
              <a:buChar char="•"/>
            </a:pPr>
            <a:r>
              <a:rPr lang="de-DE" altLang="de-DE" sz="2800" b="1" smtClean="0">
                <a:latin typeface="Arial" pitchFamily="34" charset="0"/>
                <a:ea typeface="ＭＳ Ｐゴシック" pitchFamily="34" charset="-128"/>
              </a:rPr>
              <a:t>Si ripete al contrario  B</a:t>
            </a:r>
          </a:p>
          <a:p>
            <a:pPr algn="ctr">
              <a:spcBef>
                <a:spcPct val="0"/>
              </a:spcBef>
              <a:buFontTx/>
              <a:buChar char="•"/>
            </a:pPr>
            <a:endParaRPr lang="de-DE" altLang="de-DE" sz="2800" b="1" smtClean="0">
              <a:latin typeface="Arial" pitchFamily="34" charset="0"/>
              <a:ea typeface="ＭＳ Ｐゴシック" pitchFamily="34" charset="-128"/>
            </a:endParaRPr>
          </a:p>
          <a:p>
            <a:pPr algn="ctr">
              <a:spcBef>
                <a:spcPct val="0"/>
              </a:spcBef>
              <a:buFontTx/>
              <a:buChar char="•"/>
            </a:pPr>
            <a:endParaRPr lang="de-DE" altLang="de-DE" sz="2800" b="1" smtClean="0">
              <a:latin typeface="Arial" pitchFamily="34" charset="0"/>
              <a:ea typeface="ＭＳ Ｐゴシック" pitchFamily="34" charset="-128"/>
            </a:endParaRPr>
          </a:p>
          <a:p>
            <a:pPr algn="ctr">
              <a:spcBef>
                <a:spcPct val="0"/>
              </a:spcBef>
              <a:buFontTx/>
              <a:buChar char="•"/>
            </a:pPr>
            <a:r>
              <a:rPr lang="de-DE" altLang="de-DE" sz="2800" b="1" smtClean="0">
                <a:latin typeface="Arial" pitchFamily="34" charset="0"/>
                <a:ea typeface="ＭＳ Ｐゴシック" pitchFamily="34" charset="-128"/>
              </a:rPr>
              <a:t>A-B/2</a:t>
            </a:r>
            <a:endParaRPr lang="de-DE" altLang="de-DE" sz="4000" b="1" smtClean="0">
              <a:latin typeface="Arial" pitchFamily="34" charset="0"/>
              <a:ea typeface="ＭＳ Ｐゴシック" pitchFamily="34" charset="-128"/>
            </a:endParaRPr>
          </a:p>
          <a:p>
            <a:pPr algn="ctr">
              <a:spcBef>
                <a:spcPct val="0"/>
              </a:spcBef>
              <a:buFontTx/>
              <a:buChar char="•"/>
            </a:pPr>
            <a:endParaRPr lang="de-DE" altLang="de-DE" sz="4000" smtClean="0">
              <a:latin typeface="Arial" pitchFamily="34" charset="0"/>
              <a:ea typeface="ＭＳ Ｐゴシック" pitchFamily="34" charset="-128"/>
            </a:endParaRPr>
          </a:p>
          <a:p>
            <a:pPr algn="ctr">
              <a:spcBef>
                <a:spcPct val="0"/>
              </a:spcBef>
              <a:buFontTx/>
              <a:buChar char="•"/>
            </a:pPr>
            <a:r>
              <a:rPr lang="en-US" altLang="de-DE" sz="1000" b="1" smtClean="0">
                <a:solidFill>
                  <a:srgbClr val="333333"/>
                </a:solidFill>
                <a:latin typeface="Arial" pitchFamily="34" charset="0"/>
                <a:cs typeface="Times New Roman" pitchFamily="18" charset="0"/>
              </a:rPr>
              <a:t>T. Gerriets</a:t>
            </a:r>
            <a:r>
              <a:rPr lang="it-IT" altLang="de-DE" sz="1000" b="1" smtClean="0">
                <a:solidFill>
                  <a:srgbClr val="333333"/>
                </a:solidFill>
                <a:latin typeface="Arial" pitchFamily="34" charset="0"/>
                <a:cs typeface="Arial" pitchFamily="34" charset="0"/>
              </a:rPr>
              <a:t> </a:t>
            </a:r>
            <a:r>
              <a:rPr lang="en-US" altLang="de-DE" sz="1000" b="1" smtClean="0">
                <a:solidFill>
                  <a:srgbClr val="333333"/>
                </a:solidFill>
                <a:latin typeface="Arial" pitchFamily="34" charset="0"/>
                <a:cs typeface="Arial" pitchFamily="34" charset="0"/>
              </a:rPr>
              <a:t>Sonographic monitoring of midline shift in hemispheric infarctions</a:t>
            </a:r>
            <a:r>
              <a:rPr lang="de-DE" altLang="de-DE" sz="1000" b="1" smtClean="0">
                <a:solidFill>
                  <a:srgbClr val="333333"/>
                </a:solidFill>
                <a:latin typeface="Arial" pitchFamily="34" charset="0"/>
                <a:cs typeface="Arial" pitchFamily="34" charset="0"/>
              </a:rPr>
              <a:t> Neurology 1999</a:t>
            </a:r>
            <a:endParaRPr lang="it-IT" altLang="de-DE" sz="1000" smtClean="0">
              <a:solidFill>
                <a:srgbClr val="333333"/>
              </a:solidFill>
              <a:latin typeface="Arial" pitchFamily="34" charset="0"/>
              <a:cs typeface="Arial" pitchFamily="34" charset="0"/>
            </a:endParaRPr>
          </a:p>
        </p:txBody>
      </p:sp>
    </p:spTree>
    <p:extLst>
      <p:ext uri="{BB962C8B-B14F-4D97-AF65-F5344CB8AC3E}">
        <p14:creationId xmlns:p14="http://schemas.microsoft.com/office/powerpoint/2010/main" val="29586726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smtClean="0"/>
          </a:p>
          <a:p>
            <a:pPr>
              <a:buFont typeface="Arial" panose="020B0604020202020204" pitchFamily="34" charset="0"/>
              <a:buChar char="•"/>
            </a:pPr>
            <a:r>
              <a:rPr lang="en-US" dirty="0" smtClean="0">
                <a:latin typeface="Tahoma" panose="020B0604030504040204" pitchFamily="34" charset="0"/>
                <a:ea typeface="Tahoma" panose="020B0604030504040204" pitchFamily="34" charset="0"/>
                <a:cs typeface="Tahoma" panose="020B0604030504040204" pitchFamily="34" charset="0"/>
              </a:rPr>
              <a:t>Papilledema is optic disc swelling that is secondary to elevated intracranial pressure</a:t>
            </a:r>
          </a:p>
          <a:p>
            <a:pPr>
              <a:buFont typeface="Arial" panose="020B0604020202020204" pitchFamily="34" charset="0"/>
              <a:buChar char="•"/>
            </a:pPr>
            <a:r>
              <a:rPr lang="en-US" dirty="0" smtClean="0">
                <a:latin typeface="Tahoma" panose="020B0604030504040204" pitchFamily="34" charset="0"/>
                <a:ea typeface="Tahoma" panose="020B0604030504040204" pitchFamily="34" charset="0"/>
                <a:cs typeface="Tahoma" panose="020B0604030504040204" pitchFamily="34" charset="0"/>
              </a:rPr>
              <a:t>Papilledema is optic disc swelling that is secondary to elevated intracranial pressure</a:t>
            </a:r>
          </a:p>
          <a:p>
            <a:pPr>
              <a:buFont typeface="Arial" panose="020B0604020202020204" pitchFamily="34" charset="0"/>
              <a:buChar char="•"/>
            </a:pPr>
            <a:endParaRPr lang="en-US" dirty="0" smtClean="0">
              <a:latin typeface="Tahoma" panose="020B0604030504040204" pitchFamily="34" charset="0"/>
              <a:ea typeface="Tahoma" panose="020B0604030504040204" pitchFamily="34" charset="0"/>
              <a:cs typeface="Tahoma" panose="020B0604030504040204" pitchFamily="34" charset="0"/>
            </a:endParaRPr>
          </a:p>
          <a:p>
            <a:pPr>
              <a:buFont typeface="Arial" panose="020B0604020202020204" pitchFamily="34" charset="0"/>
              <a:buChar char="•"/>
            </a:pPr>
            <a:endParaRPr lang="de-DE" dirty="0" smtClean="0">
              <a:latin typeface="Tahoma" panose="020B0604030504040204" pitchFamily="34" charset="0"/>
              <a:ea typeface="Tahoma" panose="020B0604030504040204" pitchFamily="34" charset="0"/>
              <a:cs typeface="Tahoma" panose="020B0604030504040204" pitchFamily="34" charset="0"/>
            </a:endParaRPr>
          </a:p>
          <a:p>
            <a:pPr>
              <a:buFont typeface="Arial" panose="020B0604020202020204" pitchFamily="34" charset="0"/>
              <a:buChar char="•"/>
            </a:pPr>
            <a:r>
              <a:rPr lang="en-US" dirty="0" smtClean="0">
                <a:latin typeface="Tahoma" panose="020B0604030504040204" pitchFamily="34" charset="0"/>
                <a:ea typeface="Tahoma" panose="020B0604030504040204" pitchFamily="34" charset="0"/>
                <a:cs typeface="Tahoma" panose="020B0604030504040204" pitchFamily="34" charset="0"/>
              </a:rPr>
              <a:t>Papilledema almost always presents as a bilateral phenomenon and may develop over hours to weeks</a:t>
            </a:r>
          </a:p>
          <a:p>
            <a:pPr>
              <a:buFont typeface="Arial" panose="020B0604020202020204" pitchFamily="34" charset="0"/>
              <a:buChar char="•"/>
            </a:pPr>
            <a:endParaRPr lang="en-US" dirty="0" smtClean="0">
              <a:latin typeface="Tahoma" panose="020B0604030504040204" pitchFamily="34" charset="0"/>
              <a:ea typeface="Tahoma" panose="020B0604030504040204" pitchFamily="34" charset="0"/>
              <a:cs typeface="Tahoma" panose="020B0604030504040204" pitchFamily="34" charset="0"/>
            </a:endParaRPr>
          </a:p>
          <a:p>
            <a:pPr>
              <a:buFont typeface="Arial" panose="020B0604020202020204" pitchFamily="34" charset="0"/>
              <a:buChar char="•"/>
            </a:pPr>
            <a:r>
              <a:rPr lang="en-US" dirty="0" smtClean="0">
                <a:latin typeface="Tahoma" panose="020B0604030504040204" pitchFamily="34" charset="0"/>
                <a:ea typeface="Tahoma" panose="020B0604030504040204" pitchFamily="34" charset="0"/>
                <a:cs typeface="Tahoma" panose="020B0604030504040204" pitchFamily="34" charset="0"/>
              </a:rPr>
              <a:t>Optic nerve infectious, infiltrative, or inflammatory etiologies</a:t>
            </a:r>
            <a:endParaRPr lang="de-DE" dirty="0" smtClean="0">
              <a:latin typeface="Tahoma" panose="020B0604030504040204" pitchFamily="34" charset="0"/>
              <a:ea typeface="Tahoma" panose="020B0604030504040204" pitchFamily="34" charset="0"/>
              <a:cs typeface="Tahoma" panose="020B0604030504040204" pitchFamily="34" charset="0"/>
            </a:endParaRPr>
          </a:p>
          <a:p>
            <a:pPr>
              <a:buFont typeface="Arial" panose="020B0604020202020204" pitchFamily="34" charset="0"/>
              <a:buChar char="•"/>
            </a:pPr>
            <a:endParaRPr lang="en-US" dirty="0" smtClean="0">
              <a:latin typeface="Tahoma" panose="020B0604030504040204" pitchFamily="34" charset="0"/>
              <a:ea typeface="Tahoma" panose="020B0604030504040204" pitchFamily="34" charset="0"/>
              <a:cs typeface="Tahoma" panose="020B0604030504040204" pitchFamily="34" charset="0"/>
            </a:endParaRPr>
          </a:p>
          <a:p>
            <a:pPr>
              <a:buFont typeface="Arial" panose="020B0604020202020204" pitchFamily="34" charset="0"/>
              <a:buChar char="•"/>
            </a:pPr>
            <a:endParaRPr lang="en-US" dirty="0" smtClean="0">
              <a:latin typeface="Tahoma" panose="020B0604030504040204" pitchFamily="34" charset="0"/>
              <a:ea typeface="Tahoma" panose="020B0604030504040204" pitchFamily="34" charset="0"/>
              <a:cs typeface="Tahoma" panose="020B0604030504040204" pitchFamily="34" charset="0"/>
            </a:endParaRPr>
          </a:p>
          <a:p>
            <a:pPr>
              <a:buFont typeface="Arial" panose="020B0604020202020204" pitchFamily="34" charset="0"/>
              <a:buChar char="•"/>
            </a:pPr>
            <a:endParaRPr lang="de-DE" dirty="0" smtClean="0">
              <a:latin typeface="Tahoma" panose="020B0604030504040204" pitchFamily="34" charset="0"/>
              <a:ea typeface="Tahoma" panose="020B0604030504040204" pitchFamily="34" charset="0"/>
              <a:cs typeface="Tahoma" panose="020B0604030504040204" pitchFamily="34" charset="0"/>
            </a:endParaRPr>
          </a:p>
          <a:p>
            <a:pPr>
              <a:buFont typeface="Arial" panose="020B0604020202020204" pitchFamily="34" charset="0"/>
              <a:buChar char="•"/>
            </a:pPr>
            <a:r>
              <a:rPr lang="en-US" dirty="0" smtClean="0">
                <a:latin typeface="Tahoma" panose="020B0604030504040204" pitchFamily="34" charset="0"/>
                <a:ea typeface="Tahoma" panose="020B0604030504040204" pitchFamily="34" charset="0"/>
                <a:cs typeface="Tahoma" panose="020B0604030504040204" pitchFamily="34" charset="0"/>
              </a:rPr>
              <a:t>Papilledema almost always presents as a bilateral phenomenon and may develop over hours to weeks</a:t>
            </a:r>
          </a:p>
          <a:p>
            <a:pPr>
              <a:buFont typeface="Arial" panose="020B0604020202020204" pitchFamily="34" charset="0"/>
              <a:buChar char="•"/>
            </a:pPr>
            <a:endParaRPr lang="en-US" dirty="0" smtClean="0">
              <a:latin typeface="Tahoma" panose="020B0604030504040204" pitchFamily="34" charset="0"/>
              <a:ea typeface="Tahoma" panose="020B0604030504040204" pitchFamily="34" charset="0"/>
              <a:cs typeface="Tahoma" panose="020B0604030504040204" pitchFamily="34" charset="0"/>
            </a:endParaRPr>
          </a:p>
          <a:p>
            <a:pPr>
              <a:buFont typeface="Arial" panose="020B0604020202020204" pitchFamily="34" charset="0"/>
              <a:buChar char="•"/>
            </a:pPr>
            <a:r>
              <a:rPr lang="en-US" dirty="0" smtClean="0">
                <a:latin typeface="Tahoma" panose="020B0604030504040204" pitchFamily="34" charset="0"/>
                <a:ea typeface="Tahoma" panose="020B0604030504040204" pitchFamily="34" charset="0"/>
                <a:cs typeface="Tahoma" panose="020B0604030504040204" pitchFamily="34" charset="0"/>
              </a:rPr>
              <a:t>Optic nerve infectious, infiltrative, or inflammatory etiologies</a:t>
            </a:r>
            <a:endParaRPr lang="de-DE" dirty="0" smtClean="0">
              <a:latin typeface="Tahoma" panose="020B0604030504040204" pitchFamily="34" charset="0"/>
              <a:ea typeface="Tahoma" panose="020B0604030504040204" pitchFamily="34" charset="0"/>
              <a:cs typeface="Tahoma" panose="020B0604030504040204" pitchFamily="34" charset="0"/>
            </a:endParaRPr>
          </a:p>
          <a:p>
            <a:endParaRPr lang="de-DE" dirty="0"/>
          </a:p>
        </p:txBody>
      </p:sp>
      <p:sp>
        <p:nvSpPr>
          <p:cNvPr id="4" name="Datumsplatzhalter 3"/>
          <p:cNvSpPr>
            <a:spLocks noGrp="1"/>
          </p:cNvSpPr>
          <p:nvPr>
            <p:ph type="dt" sz="quarter" idx="10"/>
          </p:nvPr>
        </p:nvSpPr>
        <p:spPr/>
        <p:txBody>
          <a:bodyPr/>
          <a:lstStyle/>
          <a:p>
            <a:fld id="{E3339ADC-F91D-4C0B-9B6A-A2AB99F9B0EC}" type="datetime1">
              <a:rPr lang="de-DE" altLang="de-DE" smtClean="0"/>
              <a:pPr/>
              <a:t>28.09.2021</a:t>
            </a:fld>
            <a:endParaRPr lang="de-DE" altLang="de-DE"/>
          </a:p>
        </p:txBody>
      </p:sp>
    </p:spTree>
    <p:extLst>
      <p:ext uri="{BB962C8B-B14F-4D97-AF65-F5344CB8AC3E}">
        <p14:creationId xmlns:p14="http://schemas.microsoft.com/office/powerpoint/2010/main" val="31978797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Datumsplatzhalter 3"/>
          <p:cNvSpPr>
            <a:spLocks noGrp="1"/>
          </p:cNvSpPr>
          <p:nvPr>
            <p:ph type="dt" sz="quarter" idx="10"/>
          </p:nvPr>
        </p:nvSpPr>
        <p:spPr/>
        <p:txBody>
          <a:bodyPr/>
          <a:lstStyle/>
          <a:p>
            <a:fld id="{E3339ADC-F91D-4C0B-9B6A-A2AB99F9B0EC}" type="datetime1">
              <a:rPr lang="de-DE" altLang="de-DE" smtClean="0"/>
              <a:pPr/>
              <a:t>28.09.2021</a:t>
            </a:fld>
            <a:endParaRPr lang="de-DE" altLang="de-DE"/>
          </a:p>
        </p:txBody>
      </p:sp>
    </p:spTree>
    <p:extLst>
      <p:ext uri="{BB962C8B-B14F-4D97-AF65-F5344CB8AC3E}">
        <p14:creationId xmlns:p14="http://schemas.microsoft.com/office/powerpoint/2010/main" val="25570950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ICP-Monitoring </a:t>
            </a:r>
          </a:p>
          <a:p>
            <a:pPr marL="321430" indent="-321430">
              <a:lnSpc>
                <a:spcPct val="110000"/>
              </a:lnSpc>
              <a:buFont typeface="Arial"/>
              <a:buChar char="•"/>
            </a:pPr>
            <a:r>
              <a:rPr lang="de-DE" dirty="0">
                <a:hlinkClick r:id="rId3" tooltip="Invasiv"/>
              </a:rPr>
              <a:t>invasives</a:t>
            </a:r>
            <a:r>
              <a:rPr lang="de-DE" dirty="0"/>
              <a:t> Verfahren </a:t>
            </a:r>
            <a:r>
              <a:rPr lang="de-DE" dirty="0">
                <a:latin typeface="Tahoma"/>
                <a:cs typeface="Tahoma"/>
              </a:rPr>
              <a:t> mit </a:t>
            </a:r>
            <a:r>
              <a:rPr lang="de-DE" dirty="0" err="1">
                <a:latin typeface="Tahoma"/>
                <a:cs typeface="Tahoma"/>
              </a:rPr>
              <a:t>intraduraler</a:t>
            </a:r>
            <a:r>
              <a:rPr lang="de-DE" dirty="0">
                <a:latin typeface="Tahoma"/>
                <a:cs typeface="Tahoma"/>
              </a:rPr>
              <a:t> oder intraventrikulärer oder zerebrospinaler Druck</a:t>
            </a:r>
          </a:p>
          <a:p>
            <a:pPr marL="321430" indent="-321430">
              <a:lnSpc>
                <a:spcPct val="110000"/>
              </a:lnSpc>
              <a:buFont typeface="Arial"/>
              <a:buChar char="•"/>
            </a:pPr>
            <a:endParaRPr lang="de-DE" dirty="0">
              <a:latin typeface="Tahoma"/>
              <a:cs typeface="Tahoma"/>
            </a:endParaRPr>
          </a:p>
          <a:p>
            <a:pPr marL="321430" indent="-321430">
              <a:lnSpc>
                <a:spcPct val="110000"/>
              </a:lnSpc>
              <a:buFont typeface="Arial"/>
              <a:buChar char="•"/>
            </a:pPr>
            <a:r>
              <a:rPr lang="it-IT" dirty="0" err="1">
                <a:latin typeface="Tahoma"/>
                <a:cs typeface="Tahoma"/>
              </a:rPr>
              <a:t>Tympanische</a:t>
            </a:r>
            <a:r>
              <a:rPr lang="it-IT" dirty="0">
                <a:latin typeface="Tahoma"/>
                <a:cs typeface="Tahoma"/>
              </a:rPr>
              <a:t> </a:t>
            </a:r>
            <a:r>
              <a:rPr lang="it-IT" dirty="0" err="1">
                <a:latin typeface="Tahoma"/>
                <a:cs typeface="Tahoma"/>
              </a:rPr>
              <a:t>Membranverdrängung</a:t>
            </a:r>
            <a:endParaRPr lang="it-IT" dirty="0">
              <a:latin typeface="Tahoma"/>
              <a:cs typeface="Tahoma"/>
            </a:endParaRPr>
          </a:p>
          <a:p>
            <a:pPr marL="321430" indent="-321430">
              <a:lnSpc>
                <a:spcPct val="110000"/>
              </a:lnSpc>
              <a:buFont typeface="Arial"/>
              <a:buChar char="•"/>
            </a:pPr>
            <a:r>
              <a:rPr lang="it-IT" dirty="0" err="1">
                <a:latin typeface="Tahoma"/>
                <a:cs typeface="Tahoma"/>
              </a:rPr>
              <a:t>Computertomographie</a:t>
            </a:r>
            <a:r>
              <a:rPr lang="it-IT" dirty="0">
                <a:latin typeface="Tahoma"/>
                <a:cs typeface="Tahoma"/>
              </a:rPr>
              <a:t> </a:t>
            </a:r>
            <a:r>
              <a:rPr lang="it-IT" dirty="0" err="1">
                <a:latin typeface="Tahoma"/>
                <a:cs typeface="Tahoma"/>
              </a:rPr>
              <a:t>des</a:t>
            </a:r>
            <a:r>
              <a:rPr lang="it-IT" dirty="0">
                <a:latin typeface="Tahoma"/>
                <a:cs typeface="Tahoma"/>
              </a:rPr>
              <a:t> </a:t>
            </a:r>
            <a:r>
              <a:rPr lang="it-IT" dirty="0" err="1">
                <a:latin typeface="Tahoma"/>
                <a:cs typeface="Tahoma"/>
              </a:rPr>
              <a:t>Schädels</a:t>
            </a:r>
            <a:r>
              <a:rPr lang="it-IT" dirty="0">
                <a:latin typeface="Tahoma"/>
                <a:cs typeface="Tahoma"/>
              </a:rPr>
              <a:t> </a:t>
            </a:r>
          </a:p>
          <a:p>
            <a:pPr marL="321430" indent="-321430">
              <a:lnSpc>
                <a:spcPct val="110000"/>
              </a:lnSpc>
              <a:buFont typeface="Arial"/>
              <a:buChar char="•"/>
            </a:pPr>
            <a:r>
              <a:rPr lang="it-IT" dirty="0" err="1">
                <a:latin typeface="Tahoma"/>
                <a:cs typeface="Tahoma"/>
              </a:rPr>
              <a:t>Optic</a:t>
            </a:r>
            <a:r>
              <a:rPr lang="it-IT" dirty="0">
                <a:latin typeface="Tahoma"/>
                <a:cs typeface="Tahoma"/>
              </a:rPr>
              <a:t> disc </a:t>
            </a:r>
            <a:r>
              <a:rPr lang="it-IT" dirty="0" err="1">
                <a:latin typeface="Tahoma"/>
                <a:cs typeface="Tahoma"/>
              </a:rPr>
              <a:t>digital</a:t>
            </a:r>
            <a:r>
              <a:rPr lang="it-IT" dirty="0">
                <a:latin typeface="Tahoma"/>
                <a:cs typeface="Tahoma"/>
              </a:rPr>
              <a:t> </a:t>
            </a:r>
            <a:r>
              <a:rPr lang="it-IT" dirty="0" err="1">
                <a:latin typeface="Tahoma"/>
                <a:cs typeface="Tahoma"/>
              </a:rPr>
              <a:t>photograhy</a:t>
            </a:r>
            <a:endParaRPr lang="it-IT" dirty="0">
              <a:latin typeface="Tahoma"/>
              <a:cs typeface="Tahoma"/>
            </a:endParaRPr>
          </a:p>
          <a:p>
            <a:pPr marL="321430" indent="-321430">
              <a:lnSpc>
                <a:spcPct val="110000"/>
              </a:lnSpc>
              <a:buFont typeface="Arial"/>
              <a:buChar char="•"/>
            </a:pPr>
            <a:r>
              <a:rPr lang="it-IT" dirty="0" err="1">
                <a:latin typeface="Tahoma"/>
                <a:cs typeface="Tahoma"/>
              </a:rPr>
              <a:t>Kernspintomographie</a:t>
            </a:r>
            <a:r>
              <a:rPr lang="it-IT" dirty="0">
                <a:latin typeface="Tahoma"/>
                <a:cs typeface="Tahoma"/>
              </a:rPr>
              <a:t> </a:t>
            </a:r>
          </a:p>
          <a:p>
            <a:pPr marL="321430" indent="-321430">
              <a:lnSpc>
                <a:spcPct val="110000"/>
              </a:lnSpc>
              <a:buFont typeface="Arial"/>
              <a:buChar char="•"/>
            </a:pPr>
            <a:r>
              <a:rPr lang="it-IT" dirty="0" err="1">
                <a:solidFill>
                  <a:schemeClr val="accent1">
                    <a:lumMod val="75000"/>
                  </a:schemeClr>
                </a:solidFill>
                <a:latin typeface="Tahoma"/>
                <a:cs typeface="Tahoma"/>
                <a:sym typeface="Bodoni SvtyTwo ITC TT-Book"/>
              </a:rPr>
              <a:t>Transorbitale</a:t>
            </a:r>
            <a:r>
              <a:rPr lang="it-IT" dirty="0">
                <a:solidFill>
                  <a:schemeClr val="accent1">
                    <a:lumMod val="75000"/>
                  </a:schemeClr>
                </a:solidFill>
                <a:latin typeface="Tahoma"/>
                <a:cs typeface="Tahoma"/>
                <a:sym typeface="Bodoni SvtyTwo ITC TT-Book"/>
              </a:rPr>
              <a:t> </a:t>
            </a:r>
            <a:r>
              <a:rPr lang="it-IT" dirty="0" err="1">
                <a:solidFill>
                  <a:schemeClr val="accent1">
                    <a:lumMod val="75000"/>
                  </a:schemeClr>
                </a:solidFill>
                <a:latin typeface="Tahoma"/>
                <a:cs typeface="Tahoma"/>
                <a:sym typeface="Bodoni SvtyTwo ITC TT-Book"/>
              </a:rPr>
              <a:t>Sonographie</a:t>
            </a:r>
            <a:endParaRPr lang="it-IT" dirty="0">
              <a:solidFill>
                <a:schemeClr val="accent1">
                  <a:lumMod val="75000"/>
                </a:schemeClr>
              </a:solidFill>
              <a:latin typeface="Tahoma"/>
              <a:cs typeface="Tahoma"/>
              <a:sym typeface="Bodoni SvtyTwo ITC TT-Book"/>
            </a:endParaRPr>
          </a:p>
          <a:p>
            <a:endParaRPr lang="de-DE" dirty="0"/>
          </a:p>
        </p:txBody>
      </p:sp>
      <p:sp>
        <p:nvSpPr>
          <p:cNvPr id="4" name="Datumsplatzhalter 3"/>
          <p:cNvSpPr>
            <a:spLocks noGrp="1"/>
          </p:cNvSpPr>
          <p:nvPr>
            <p:ph type="dt" sz="quarter" idx="10"/>
          </p:nvPr>
        </p:nvSpPr>
        <p:spPr/>
        <p:txBody>
          <a:bodyPr/>
          <a:lstStyle/>
          <a:p>
            <a:fld id="{E3339ADC-F91D-4C0B-9B6A-A2AB99F9B0EC}" type="datetime1">
              <a:rPr lang="de-DE" altLang="de-DE" smtClean="0"/>
              <a:pPr/>
              <a:t>28.09.2021</a:t>
            </a:fld>
            <a:endParaRPr lang="de-DE" altLang="de-DE"/>
          </a:p>
        </p:txBody>
      </p:sp>
    </p:spTree>
    <p:extLst>
      <p:ext uri="{BB962C8B-B14F-4D97-AF65-F5344CB8AC3E}">
        <p14:creationId xmlns:p14="http://schemas.microsoft.com/office/powerpoint/2010/main" val="4110606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solidFill>
            <a:srgbClr val="FFFFFF"/>
          </a:solidFill>
          <a:ln/>
        </p:spPr>
      </p:sp>
      <p:sp>
        <p:nvSpPr>
          <p:cNvPr id="79875" name="Rectangle 3"/>
          <p:cNvSpPr>
            <a:spLocks noGrp="1" noChangeArrowheads="1"/>
          </p:cNvSpPr>
          <p:nvPr>
            <p:ph type="body" idx="1"/>
          </p:nvPr>
        </p:nvSpPr>
        <p:spPr>
          <a:solidFill>
            <a:srgbClr val="FFFFFF"/>
          </a:solidFill>
          <a:ln>
            <a:solidFill>
              <a:srgbClr val="000000"/>
            </a:solidFill>
          </a:ln>
        </p:spPr>
        <p:txBody>
          <a:bodyPr/>
          <a:lstStyle/>
          <a:p>
            <a:r>
              <a:rPr lang="de-DE" b="1"/>
              <a:t> 76 pazienti   e 26 controlli</a:t>
            </a:r>
          </a:p>
          <a:p>
            <a:r>
              <a:rPr lang="de-DE" b="1"/>
              <a:t>GCS&gt; o &lt; di 8 e  Mrshall Scale per  TAC</a:t>
            </a:r>
          </a:p>
          <a:p>
            <a:r>
              <a:rPr lang="de-DE" b="1"/>
              <a:t>6.1 + o – 0.7  e  26 mm HG +  o – 8.7  Comparati con controlli 4.2  e  3.6</a:t>
            </a:r>
            <a:endParaRPr lang="it-IT" b="1"/>
          </a:p>
        </p:txBody>
      </p:sp>
    </p:spTree>
    <p:extLst>
      <p:ext uri="{BB962C8B-B14F-4D97-AF65-F5344CB8AC3E}">
        <p14:creationId xmlns:p14="http://schemas.microsoft.com/office/powerpoint/2010/main" val="5750908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de-DE" smtClean="0"/>
              <a:t>Titelmasterformat durch Klicken bearbeiten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9/28/2021</a:t>
            </a:fld>
            <a:endParaRPr lang="en-US" dirty="0"/>
          </a:p>
        </p:txBody>
      </p:sp>
      <p:sp>
        <p:nvSpPr>
          <p:cNvPr id="5" name="Footer Placeholder 4"/>
          <p:cNvSpPr>
            <a:spLocks noGrp="1"/>
          </p:cNvSpPr>
          <p:nvPr>
            <p:ph type="ftr" sz="quarter" idx="11"/>
          </p:nvPr>
        </p:nvSpPr>
        <p:spPr/>
        <p:txBody>
          <a:bodyPr/>
          <a:lstStyle>
            <a:lvl1pPr>
              <a:defRPr sz="1000" b="1"/>
            </a:lvl1pPr>
          </a:lstStyle>
          <a:p>
            <a:r>
              <a:rPr lang="de-DE" dirty="0" smtClean="0"/>
              <a:t>25</a:t>
            </a:r>
            <a:r>
              <a:rPr lang="de-DE" baseline="30000" dirty="0" smtClean="0"/>
              <a:t>th</a:t>
            </a:r>
            <a:r>
              <a:rPr lang="de-DE" dirty="0" smtClean="0"/>
              <a:t> ESNCH hybrid Conference</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el und Beschriftu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7335" y="609600"/>
            <a:ext cx="8596668" cy="3403600"/>
          </a:xfrm>
        </p:spPr>
        <p:txBody>
          <a:bodyPr anchor="ctr">
            <a:normAutofit/>
          </a:bodyPr>
          <a:lstStyle>
            <a:lvl1pPr algn="l">
              <a:defRPr sz="1800" b="0" cap="none"/>
            </a:lvl1pPr>
          </a:lstStyle>
          <a:p>
            <a:r>
              <a:rPr lang="de-DE" dirty="0" smtClean="0"/>
              <a:t>Transorbital </a:t>
            </a:r>
            <a:r>
              <a:rPr lang="de-DE" dirty="0" err="1" smtClean="0"/>
              <a:t>sonography</a:t>
            </a:r>
            <a:r>
              <a:rPr lang="de-DE" dirty="0" smtClean="0"/>
              <a:t> in </a:t>
            </a:r>
            <a:r>
              <a:rPr lang="de-DE" dirty="0" err="1" smtClean="0"/>
              <a:t>Neurology</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Formatvorlagen des Textmasters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9/28/2021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Zitat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de-DE" smtClean="0"/>
              <a:t>Titelmasterformat durch Klicken bearbeiten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smtClean="0"/>
              <a:t>Formatvorlagen des Textmasters bearbeiten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Formatvorlagen des Textmasters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9/28/2021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nskart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de-DE" smtClean="0"/>
              <a:t>Titelmasterformat durch Klicken bearbeiten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Formatvorlagen des Textmasters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9/28/2021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nskarte für Zitat">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de-DE" smtClean="0"/>
              <a:t>Titelmasterformat durch Klicken bearbeiten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smtClean="0"/>
              <a:t>Formatvorlagen des Textmasters bearbeiten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Formatvorlagen des Textmasters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9/28/2021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Wahr oder Falsch">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de-DE" smtClean="0"/>
              <a:t>Titelmasterformat durch Klicken bearbeiten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smtClean="0"/>
              <a:t>Formatvorlagen des Textmasters bearbeiten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Formatvorlagen des Textmasters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9/28/2021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Vertical Text Placeholder 2"/>
          <p:cNvSpPr>
            <a:spLocks noGrp="1"/>
          </p:cNvSpPr>
          <p:nvPr>
            <p:ph type="body" orient="vert" idx="1"/>
          </p:nvPr>
        </p:nvSpPr>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9/28/2021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‹Nr.›</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de-DE" smtClean="0"/>
              <a:t>Titelmasterformat durch Klicken bearbeiten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olo e sottotitolo">
    <p:spTree>
      <p:nvGrpSpPr>
        <p:cNvPr id="1" name=""/>
        <p:cNvGrpSpPr/>
        <p:nvPr/>
      </p:nvGrpSpPr>
      <p:grpSpPr>
        <a:xfrm>
          <a:off x="0" y="0"/>
          <a:ext cx="0" cy="0"/>
          <a:chOff x="0" y="0"/>
          <a:chExt cx="0" cy="0"/>
        </a:xfrm>
      </p:grpSpPr>
      <p:sp>
        <p:nvSpPr>
          <p:cNvPr id="9" name="Shape 9"/>
          <p:cNvSpPr>
            <a:spLocks noGrp="1"/>
          </p:cNvSpPr>
          <p:nvPr>
            <p:ph type="title"/>
          </p:nvPr>
        </p:nvSpPr>
        <p:spPr>
          <a:xfrm>
            <a:off x="476250" y="2911079"/>
            <a:ext cx="6750844" cy="1696641"/>
          </a:xfrm>
          <a:prstGeom prst="rect">
            <a:avLst/>
          </a:prstGeom>
        </p:spPr>
        <p:txBody>
          <a:bodyPr lIns="0" tIns="0" rIns="0" bIns="0"/>
          <a:lstStyle>
            <a:lvl1pPr algn="l" defTabSz="410751">
              <a:lnSpc>
                <a:spcPct val="90000"/>
              </a:lnSpc>
              <a:spcBef>
                <a:spcPts val="1125"/>
              </a:spcBef>
              <a:defRPr sz="4900">
                <a:solidFill>
                  <a:srgbClr val="D93E2B"/>
                </a:solidFill>
                <a:latin typeface="+mn-lt"/>
                <a:ea typeface="+mn-ea"/>
                <a:cs typeface="+mn-cs"/>
                <a:sym typeface="Bodoni SvtyTwo ITC TT-Book"/>
              </a:defRPr>
            </a:lvl1pPr>
          </a:lstStyle>
          <a:p>
            <a:pPr lvl="0">
              <a:defRPr sz="1800">
                <a:solidFill>
                  <a:srgbClr val="000000"/>
                </a:solidFill>
              </a:defRPr>
            </a:pPr>
            <a:r>
              <a:rPr sz="4900">
                <a:solidFill>
                  <a:srgbClr val="D93E2B"/>
                </a:solidFill>
              </a:rPr>
              <a:t>Testo titolo</a:t>
            </a:r>
          </a:p>
        </p:txBody>
      </p:sp>
      <p:sp>
        <p:nvSpPr>
          <p:cNvPr id="10" name="Shape 10"/>
          <p:cNvSpPr>
            <a:spLocks noGrp="1"/>
          </p:cNvSpPr>
          <p:nvPr>
            <p:ph type="body" idx="1"/>
          </p:nvPr>
        </p:nvSpPr>
        <p:spPr>
          <a:xfrm>
            <a:off x="7762875" y="2911079"/>
            <a:ext cx="3976688" cy="1696641"/>
          </a:xfrm>
          <a:prstGeom prst="rect">
            <a:avLst/>
          </a:prstGeom>
        </p:spPr>
        <p:txBody>
          <a:bodyPr lIns="0" tIns="0" rIns="0" bIns="0" anchor="ctr"/>
          <a:lstStyle>
            <a:lvl1pPr marL="0" indent="0" defTabSz="410751">
              <a:spcBef>
                <a:spcPts val="0"/>
              </a:spcBef>
              <a:buSzTx/>
              <a:buFontTx/>
              <a:buNone/>
              <a:defRPr sz="1700">
                <a:solidFill>
                  <a:srgbClr val="414141"/>
                </a:solidFill>
                <a:latin typeface="Palatino"/>
                <a:ea typeface="Palatino"/>
                <a:cs typeface="Palatino"/>
                <a:sym typeface="Palatino"/>
              </a:defRPr>
            </a:lvl1pPr>
            <a:lvl2pPr marL="0" indent="160729" defTabSz="410751">
              <a:spcBef>
                <a:spcPts val="0"/>
              </a:spcBef>
              <a:buSzTx/>
              <a:buFontTx/>
              <a:buNone/>
              <a:defRPr sz="1700">
                <a:solidFill>
                  <a:srgbClr val="414141"/>
                </a:solidFill>
                <a:latin typeface="Palatino"/>
                <a:ea typeface="Palatino"/>
                <a:cs typeface="Palatino"/>
                <a:sym typeface="Palatino"/>
              </a:defRPr>
            </a:lvl2pPr>
            <a:lvl3pPr marL="0" indent="321457" defTabSz="410751">
              <a:spcBef>
                <a:spcPts val="0"/>
              </a:spcBef>
              <a:buSzTx/>
              <a:buFontTx/>
              <a:buNone/>
              <a:defRPr sz="1700">
                <a:solidFill>
                  <a:srgbClr val="414141"/>
                </a:solidFill>
                <a:latin typeface="Palatino"/>
                <a:ea typeface="Palatino"/>
                <a:cs typeface="Palatino"/>
                <a:sym typeface="Palatino"/>
              </a:defRPr>
            </a:lvl3pPr>
            <a:lvl4pPr marL="0" indent="482186" defTabSz="410751">
              <a:spcBef>
                <a:spcPts val="0"/>
              </a:spcBef>
              <a:buSzTx/>
              <a:buFontTx/>
              <a:buNone/>
              <a:defRPr sz="1700">
                <a:solidFill>
                  <a:srgbClr val="414141"/>
                </a:solidFill>
                <a:latin typeface="Palatino"/>
                <a:ea typeface="Palatino"/>
                <a:cs typeface="Palatino"/>
                <a:sym typeface="Palatino"/>
              </a:defRPr>
            </a:lvl4pPr>
            <a:lvl5pPr marL="0" indent="642915" defTabSz="410751">
              <a:spcBef>
                <a:spcPts val="0"/>
              </a:spcBef>
              <a:buSzTx/>
              <a:buFontTx/>
              <a:buNone/>
              <a:defRPr sz="1700">
                <a:solidFill>
                  <a:srgbClr val="414141"/>
                </a:solidFill>
                <a:latin typeface="Palatino"/>
                <a:ea typeface="Palatino"/>
                <a:cs typeface="Palatino"/>
                <a:sym typeface="Palatino"/>
              </a:defRPr>
            </a:lvl5pPr>
          </a:lstStyle>
          <a:p>
            <a:pPr lvl="0">
              <a:defRPr sz="1800">
                <a:solidFill>
                  <a:srgbClr val="000000"/>
                </a:solidFill>
              </a:defRPr>
            </a:pPr>
            <a:r>
              <a:rPr sz="1700">
                <a:solidFill>
                  <a:srgbClr val="414141"/>
                </a:solidFill>
              </a:rPr>
              <a:t>Corpo livello uno</a:t>
            </a:r>
          </a:p>
          <a:p>
            <a:pPr lvl="1">
              <a:defRPr sz="1800">
                <a:solidFill>
                  <a:srgbClr val="000000"/>
                </a:solidFill>
              </a:defRPr>
            </a:pPr>
            <a:r>
              <a:rPr sz="1700">
                <a:solidFill>
                  <a:srgbClr val="414141"/>
                </a:solidFill>
              </a:rPr>
              <a:t>Corpo livello due</a:t>
            </a:r>
          </a:p>
          <a:p>
            <a:pPr lvl="2">
              <a:defRPr sz="1800">
                <a:solidFill>
                  <a:srgbClr val="000000"/>
                </a:solidFill>
              </a:defRPr>
            </a:pPr>
            <a:r>
              <a:rPr sz="1700">
                <a:solidFill>
                  <a:srgbClr val="414141"/>
                </a:solidFill>
              </a:rPr>
              <a:t>Corpo livello tre</a:t>
            </a:r>
          </a:p>
          <a:p>
            <a:pPr lvl="3">
              <a:defRPr sz="1800">
                <a:solidFill>
                  <a:srgbClr val="000000"/>
                </a:solidFill>
              </a:defRPr>
            </a:pPr>
            <a:r>
              <a:rPr sz="1700">
                <a:solidFill>
                  <a:srgbClr val="414141"/>
                </a:solidFill>
              </a:rPr>
              <a:t>Corpo livello quattro</a:t>
            </a:r>
          </a:p>
          <a:p>
            <a:pPr lvl="4">
              <a:defRPr sz="1800">
                <a:solidFill>
                  <a:srgbClr val="000000"/>
                </a:solidFill>
              </a:defRPr>
            </a:pPr>
            <a:r>
              <a:rPr sz="1700">
                <a:solidFill>
                  <a:srgbClr val="414141"/>
                </a:solidFill>
              </a:rPr>
              <a:t>Corpo livello cinque</a:t>
            </a:r>
          </a:p>
        </p:txBody>
      </p:sp>
    </p:spTree>
    <p:extLst>
      <p:ext uri="{BB962C8B-B14F-4D97-AF65-F5344CB8AC3E}">
        <p14:creationId xmlns:p14="http://schemas.microsoft.com/office/powerpoint/2010/main" val="362148961"/>
      </p:ext>
    </p:extLst>
  </p:cSld>
  <p:clrMapOvr>
    <a:masterClrMapping/>
  </p:clrMapOvr>
  <p:transition spd="med"/>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Vu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552656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de-DE" smtClean="0"/>
              <a:t>Titelmasterformat durch Klicken bearbeiten</a:t>
            </a:r>
            <a:endParaRPr lang="en-US" dirty="0"/>
          </a:p>
        </p:txBody>
      </p:sp>
      <p:sp>
        <p:nvSpPr>
          <p:cNvPr id="3" name="Content Placeholder 2"/>
          <p:cNvSpPr>
            <a:spLocks noGrp="1"/>
          </p:cNvSpPr>
          <p:nvPr>
            <p:ph idx="1"/>
          </p:nvPr>
        </p:nvSpPr>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de-DE" smtClean="0"/>
              <a:t>Titelmasterformat durch Klicken bearbeiten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Formatvorlagen des Textmasters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9/28/2021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9/28/2021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DE" smtClean="0"/>
              <a:t>Titelmasterformat durch Klicken bearbeiten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9/28/2021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7334" y="609600"/>
            <a:ext cx="8596668" cy="1320800"/>
          </a:xfrm>
        </p:spPr>
        <p:txBody>
          <a:bodyPr/>
          <a:lstStyle>
            <a:lvl1pPr>
              <a:defRPr/>
            </a:lvl1pPr>
          </a:lstStyle>
          <a:p>
            <a:r>
              <a:rPr lang="de-DE" dirty="0" smtClean="0"/>
              <a:t>Transorbital </a:t>
            </a:r>
            <a:r>
              <a:rPr lang="de-DE" dirty="0" err="1" smtClean="0"/>
              <a:t>sonography</a:t>
            </a:r>
            <a:r>
              <a:rPr lang="de-DE" dirty="0" smtClean="0"/>
              <a:t> in </a:t>
            </a:r>
            <a:r>
              <a:rPr lang="de-DE" dirty="0" err="1" smtClean="0"/>
              <a:t>Neurology</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9/28/2021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9/28/2021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de-DE" dirty="0" smtClean="0"/>
              <a:t>Titelmasterformat durch Klicken bearbeiten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de-DE" smtClean="0"/>
              <a:t>Formatvorlagen des Textmasters bearbeiten</a:t>
            </a:r>
          </a:p>
        </p:txBody>
      </p:sp>
      <p:sp>
        <p:nvSpPr>
          <p:cNvPr id="5" name="Date Placeholder 4"/>
          <p:cNvSpPr>
            <a:spLocks noGrp="1"/>
          </p:cNvSpPr>
          <p:nvPr>
            <p:ph type="dt" sz="half" idx="10"/>
          </p:nvPr>
        </p:nvSpPr>
        <p:spPr/>
        <p:txBody>
          <a:bodyPr/>
          <a:lstStyle/>
          <a:p>
            <a:fld id="{42A54C80-263E-416B-A8E0-580EDEADCBDC}" type="datetimeFigureOut">
              <a:rPr lang="en-US" dirty="0"/>
              <a:t>9/28/2021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de-DE" smtClean="0"/>
              <a:t>Titelmasterformat durch Klicken bearbeiten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smtClean="0"/>
              <a:t>Bild durch Klicken auf Symbol hinzufügen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Formatvorlagen des Textmasters bearbeiten</a:t>
            </a:r>
          </a:p>
        </p:txBody>
      </p:sp>
      <p:sp>
        <p:nvSpPr>
          <p:cNvPr id="5" name="Date Placeholder 4"/>
          <p:cNvSpPr>
            <a:spLocks noGrp="1"/>
          </p:cNvSpPr>
          <p:nvPr>
            <p:ph type="dt" sz="half" idx="10"/>
          </p:nvPr>
        </p:nvSpPr>
        <p:spPr/>
        <p:txBody>
          <a:bodyPr/>
          <a:lstStyle/>
          <a:p>
            <a:fld id="{B61BEF0D-F0BB-DE4B-95CE-6DB70DBA9567}" type="datetimeFigureOut">
              <a:rPr lang="en-US" dirty="0"/>
              <a:pPr/>
              <a:t>9/28/2021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de-DE" smtClean="0"/>
              <a:t>Titelmasterformat durch Klicken bearbeiten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9/28/2021</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‹Nr.›</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 id="2147483668" r:id="rId17"/>
    <p:sldLayoutId id="2147483669" r:id="rId18"/>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2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1.wmf"/><Relationship Id="rId5" Type="http://schemas.openxmlformats.org/officeDocument/2006/relationships/image" Target="../media/image20.png"/><Relationship Id="rId4" Type="http://schemas.openxmlformats.org/officeDocument/2006/relationships/notesSlide" Target="../notesSlides/notesSlide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23.png"/><Relationship Id="rId4" Type="http://schemas.openxmlformats.org/officeDocument/2006/relationships/notesSlide" Target="../notesSlides/notesSlide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7.xml"/><Relationship Id="rId7" Type="http://schemas.openxmlformats.org/officeDocument/2006/relationships/image" Target="../media/image26.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7.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2.xml"/><Relationship Id="rId7" Type="http://schemas.openxmlformats.org/officeDocument/2006/relationships/image" Target="../media/image30.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5.xml"/><Relationship Id="rId9"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6.xml"/><Relationship Id="rId7" Type="http://schemas.openxmlformats.org/officeDocument/2006/relationships/image" Target="../media/image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3.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2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18.xml"/><Relationship Id="rId7" Type="http://schemas.openxmlformats.org/officeDocument/2006/relationships/image" Target="../media/image35.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4.png"/><Relationship Id="rId5" Type="http://schemas.openxmlformats.org/officeDocument/2006/relationships/hyperlink" Target="http://en.wikipedia.org/wiki/File:Brain_herniation_types-2.svg" TargetMode="External"/><Relationship Id="rId4" Type="http://schemas.openxmlformats.org/officeDocument/2006/relationships/notesSlide" Target="../notesSlides/notesSlide9.xml"/><Relationship Id="rId9"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audio" Target="../media/media24.m4a"/><Relationship Id="rId7" Type="http://schemas.openxmlformats.org/officeDocument/2006/relationships/image" Target="../media/image3.png"/><Relationship Id="rId2" Type="http://schemas.microsoft.com/office/2007/relationships/media" Target="../media/media24.m4a"/><Relationship Id="rId1" Type="http://schemas.openxmlformats.org/officeDocument/2006/relationships/tags" Target="../tags/tag1.xml"/><Relationship Id="rId6" Type="http://schemas.openxmlformats.org/officeDocument/2006/relationships/image" Target="../media/image38.wmf"/><Relationship Id="rId5" Type="http://schemas.openxmlformats.org/officeDocument/2006/relationships/image" Target="../media/image37.wmf"/><Relationship Id="rId4"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png"/><Relationship Id="rId5" Type="http://schemas.openxmlformats.org/officeDocument/2006/relationships/image" Target="../media/image39.png"/><Relationship Id="rId4" Type="http://schemas.openxmlformats.org/officeDocument/2006/relationships/notesSlide" Target="../notesSlides/notesSlide1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png"/><Relationship Id="rId5" Type="http://schemas.openxmlformats.org/officeDocument/2006/relationships/image" Target="../media/image40.png"/><Relationship Id="rId4" Type="http://schemas.openxmlformats.org/officeDocument/2006/relationships/notesSlide" Target="../notesSlides/notesSlide13.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png"/><Relationship Id="rId5" Type="http://schemas.openxmlformats.org/officeDocument/2006/relationships/image" Target="../media/image41.tiff"/><Relationship Id="rId4" Type="http://schemas.openxmlformats.org/officeDocument/2006/relationships/notesSlide" Target="../notesSlides/notesSlide1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9.xml"/><Relationship Id="rId7" Type="http://schemas.openxmlformats.org/officeDocument/2006/relationships/image" Target="../media/image44.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notesSlide" Target="../notesSlides/notesSlide16.xml"/></Relationships>
</file>

<file path=ppt/slides/_rels/slide3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36.m4a"/><Relationship Id="rId7" Type="http://schemas.openxmlformats.org/officeDocument/2006/relationships/image" Target="../media/image46.jpeg"/><Relationship Id="rId2" Type="http://schemas.microsoft.com/office/2007/relationships/media" Target="../media/media36.m4a"/><Relationship Id="rId1" Type="http://schemas.openxmlformats.org/officeDocument/2006/relationships/tags" Target="../tags/tag2.xml"/><Relationship Id="rId6" Type="http://schemas.openxmlformats.org/officeDocument/2006/relationships/image" Target="../media/image45.jpeg"/><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49.jpe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notesSlide" Target="../notesSlides/notesSlide18.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notesSlide" Target="../notesSlides/notesSlide1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41.xml.rels><?xml version="1.0" encoding="UTF-8" standalone="yes"?>
<Relationships xmlns="http://schemas.openxmlformats.org/package/2006/relationships"><Relationship Id="rId8" Type="http://schemas.openxmlformats.org/officeDocument/2006/relationships/hyperlink" Target="https://www.sciencedirect.com/science/journal/03015629/46/6" TargetMode="External"/><Relationship Id="rId3" Type="http://schemas.openxmlformats.org/officeDocument/2006/relationships/slideLayout" Target="../slideLayouts/slideLayout2.xml"/><Relationship Id="rId7" Type="http://schemas.openxmlformats.org/officeDocument/2006/relationships/hyperlink" Target="https://www.sciencedirect.com/science/journal/03015629" TargetMode="Externa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emf"/><Relationship Id="rId9"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3.png"/><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16.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17.em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59958" y="2404534"/>
            <a:ext cx="11624807" cy="1646302"/>
          </a:xfrm>
        </p:spPr>
        <p:txBody>
          <a:bodyPr/>
          <a:lstStyle/>
          <a:p>
            <a:pPr algn="ctr"/>
            <a:r>
              <a:rPr lang="en-US" sz="4400" b="1" dirty="0"/>
              <a:t>TRANSORBITAL SONOGRAPHY IN NEUROLOGY</a:t>
            </a:r>
            <a:endParaRPr lang="de-DE" sz="4400" dirty="0"/>
          </a:p>
        </p:txBody>
      </p:sp>
      <p:sp>
        <p:nvSpPr>
          <p:cNvPr id="3" name="Untertitel 2"/>
          <p:cNvSpPr>
            <a:spLocks noGrp="1"/>
          </p:cNvSpPr>
          <p:nvPr>
            <p:ph type="subTitle" idx="1"/>
          </p:nvPr>
        </p:nvSpPr>
        <p:spPr>
          <a:xfrm>
            <a:off x="1540519" y="5009838"/>
            <a:ext cx="8090157" cy="1682057"/>
          </a:xfrm>
        </p:spPr>
        <p:txBody>
          <a:bodyPr>
            <a:normAutofit/>
          </a:bodyPr>
          <a:lstStyle/>
          <a:p>
            <a:pPr algn="ctr">
              <a:lnSpc>
                <a:spcPct val="100000"/>
              </a:lnSpc>
            </a:pPr>
            <a:r>
              <a:rPr lang="it-IT" sz="2400" b="1" spc="-1" dirty="0">
                <a:solidFill>
                  <a:srgbClr val="000000"/>
                </a:solidFill>
                <a:uFill>
                  <a:solidFill>
                    <a:srgbClr val="FFFFFF"/>
                  </a:solidFill>
                </a:uFill>
                <a:latin typeface="Calibri"/>
              </a:rPr>
              <a:t>Dr. Piergiorgio </a:t>
            </a:r>
            <a:r>
              <a:rPr lang="it-IT" sz="2400" b="1" spc="-1" dirty="0" smtClean="0">
                <a:solidFill>
                  <a:srgbClr val="000000"/>
                </a:solidFill>
                <a:uFill>
                  <a:solidFill>
                    <a:srgbClr val="FFFFFF"/>
                  </a:solidFill>
                </a:uFill>
                <a:latin typeface="Calibri"/>
              </a:rPr>
              <a:t>Lochner</a:t>
            </a:r>
            <a:endParaRPr lang="de-DE" sz="2400" b="1" dirty="0"/>
          </a:p>
          <a:p>
            <a:pPr algn="ctr"/>
            <a:r>
              <a:rPr lang="de-DE" sz="2400" b="1" dirty="0"/>
              <a:t>Department </a:t>
            </a:r>
            <a:r>
              <a:rPr lang="de-DE" sz="2400" b="1" dirty="0" err="1"/>
              <a:t>of</a:t>
            </a:r>
            <a:r>
              <a:rPr lang="de-DE" sz="2400" b="1" dirty="0"/>
              <a:t> </a:t>
            </a:r>
            <a:r>
              <a:rPr lang="de-DE" sz="2400" b="1" dirty="0" err="1"/>
              <a:t>Neurology</a:t>
            </a:r>
            <a:r>
              <a:rPr lang="de-DE" sz="2400" b="1" dirty="0"/>
              <a:t/>
            </a:r>
            <a:br>
              <a:rPr lang="de-DE" sz="2400" b="1" dirty="0"/>
            </a:br>
            <a:r>
              <a:rPr lang="de-DE" sz="2400" b="1" dirty="0"/>
              <a:t>UKS Saarland University Medical Center</a:t>
            </a:r>
            <a:endParaRPr lang="de-DE" sz="2400" dirty="0"/>
          </a:p>
          <a:p>
            <a:endParaRPr lang="de-DE" dirty="0"/>
          </a:p>
        </p:txBody>
      </p:sp>
      <p:pic>
        <p:nvPicPr>
          <p:cNvPr id="4" name="Grafik 3"/>
          <p:cNvPicPr>
            <a:picLocks noChangeAspect="1"/>
          </p:cNvPicPr>
          <p:nvPr/>
        </p:nvPicPr>
        <p:blipFill>
          <a:blip r:embed="rId4"/>
          <a:stretch>
            <a:fillRect/>
          </a:stretch>
        </p:blipFill>
        <p:spPr>
          <a:xfrm>
            <a:off x="927541" y="14695"/>
            <a:ext cx="2560542" cy="2389839"/>
          </a:xfrm>
          <a:prstGeom prst="rect">
            <a:avLst/>
          </a:prstGeom>
        </p:spPr>
      </p:pic>
      <p:pic>
        <p:nvPicPr>
          <p:cNvPr id="5" name="Grafik 4"/>
          <p:cNvPicPr>
            <a:picLocks noChangeAspect="1"/>
          </p:cNvPicPr>
          <p:nvPr/>
        </p:nvPicPr>
        <p:blipFill>
          <a:blip r:embed="rId5"/>
          <a:stretch>
            <a:fillRect/>
          </a:stretch>
        </p:blipFill>
        <p:spPr>
          <a:xfrm>
            <a:off x="5878916" y="318765"/>
            <a:ext cx="3029975" cy="1511939"/>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73146206"/>
      </p:ext>
    </p:extLst>
  </p:cSld>
  <p:clrMapOvr>
    <a:masterClrMapping/>
  </p:clrMapOvr>
  <mc:AlternateContent xmlns:mc="http://schemas.openxmlformats.org/markup-compatibility/2006" xmlns:p14="http://schemas.microsoft.com/office/powerpoint/2010/main">
    <mc:Choice Requires="p14">
      <p:transition spd="slow" p14:dur="2000" advTm="8192"/>
    </mc:Choice>
    <mc:Fallback xmlns="">
      <p:transition spd="slow" advTm="8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75581" y="943502"/>
            <a:ext cx="11585359" cy="955560"/>
          </a:xfrm>
        </p:spPr>
        <p:txBody>
          <a:bodyPr>
            <a:normAutofit fontScale="90000"/>
          </a:bodyPr>
          <a:lstStyle/>
          <a:p>
            <a:pPr algn="ctr"/>
            <a:r>
              <a:rPr lang="en-US" sz="2000" b="1" dirty="0">
                <a:latin typeface="Tahoma" panose="020B0604030504040204" pitchFamily="34" charset="0"/>
                <a:ea typeface="Tahoma" panose="020B0604030504040204" pitchFamily="34" charset="0"/>
                <a:cs typeface="Tahoma" panose="020B0604030504040204" pitchFamily="34" charset="0"/>
              </a:rPr>
              <a:t>Relationship between subarachnoid optic nerve pressure and </a:t>
            </a:r>
            <a:r>
              <a:rPr lang="en-US" sz="2000" b="1" dirty="0" smtClean="0">
                <a:latin typeface="Tahoma" panose="020B0604030504040204" pitchFamily="34" charset="0"/>
                <a:ea typeface="Tahoma" panose="020B0604030504040204" pitchFamily="34" charset="0"/>
                <a:cs typeface="Tahoma" panose="020B0604030504040204" pitchFamily="34" charset="0"/>
              </a:rPr>
              <a:t/>
            </a:r>
            <a:br>
              <a:rPr lang="en-US" sz="2000" b="1" dirty="0" smtClean="0">
                <a:latin typeface="Tahoma" panose="020B0604030504040204" pitchFamily="34" charset="0"/>
                <a:ea typeface="Tahoma" panose="020B0604030504040204" pitchFamily="34" charset="0"/>
                <a:cs typeface="Tahoma" panose="020B0604030504040204" pitchFamily="34" charset="0"/>
              </a:rPr>
            </a:br>
            <a:r>
              <a:rPr lang="en-US" sz="2000" b="1" dirty="0" smtClean="0">
                <a:latin typeface="Tahoma" panose="020B0604030504040204" pitchFamily="34" charset="0"/>
                <a:ea typeface="Tahoma" panose="020B0604030504040204" pitchFamily="34" charset="0"/>
                <a:cs typeface="Tahoma" panose="020B0604030504040204" pitchFamily="34" charset="0"/>
              </a:rPr>
              <a:t>intracranial </a:t>
            </a:r>
            <a:r>
              <a:rPr lang="en-US" sz="2000" b="1" dirty="0">
                <a:latin typeface="Tahoma" panose="020B0604030504040204" pitchFamily="34" charset="0"/>
                <a:ea typeface="Tahoma" panose="020B0604030504040204" pitchFamily="34" charset="0"/>
                <a:cs typeface="Tahoma" panose="020B0604030504040204" pitchFamily="34" charset="0"/>
              </a:rPr>
              <a:t>subarachnoid pressure in anatomical specimens</a:t>
            </a:r>
            <a:r>
              <a:rPr lang="de-DE" sz="2000" b="1" dirty="0">
                <a:latin typeface="Tahoma" panose="020B0604030504040204" pitchFamily="34" charset="0"/>
                <a:ea typeface="Tahoma" panose="020B0604030504040204" pitchFamily="34" charset="0"/>
                <a:cs typeface="Tahoma" panose="020B0604030504040204" pitchFamily="34" charset="0"/>
              </a:rPr>
              <a:t/>
            </a:r>
            <a:br>
              <a:rPr lang="de-DE" sz="2000" b="1" dirty="0">
                <a:latin typeface="Tahoma" panose="020B0604030504040204" pitchFamily="34" charset="0"/>
                <a:ea typeface="Tahoma" panose="020B0604030504040204" pitchFamily="34" charset="0"/>
                <a:cs typeface="Tahoma" panose="020B0604030504040204" pitchFamily="34" charset="0"/>
              </a:rPr>
            </a:br>
            <a:r>
              <a:rPr lang="de-DE" b="1" dirty="0" smtClean="0">
                <a:latin typeface="Tahoma" panose="020B0604030504040204" pitchFamily="34" charset="0"/>
                <a:ea typeface="Tahoma" panose="020B0604030504040204" pitchFamily="34" charset="0"/>
                <a:cs typeface="Tahoma" panose="020B0604030504040204" pitchFamily="34" charset="0"/>
              </a:rPr>
              <a:t> </a:t>
            </a:r>
            <a:endParaRPr lang="de-DE" dirty="0"/>
          </a:p>
        </p:txBody>
      </p:sp>
      <p:pic>
        <p:nvPicPr>
          <p:cNvPr id="8" name="Picture 2"/>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4618072" y="1936288"/>
            <a:ext cx="3158548" cy="424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Grp="1" noChangeAspect="1" noChangeArrowheads="1"/>
          </p:cNvPicPr>
          <p:nvPr>
            <p:ph sz="half" idx="1"/>
          </p:nvPr>
        </p:nvPicPr>
        <p:blipFill>
          <a:blip r:embed="rId6" cstate="print"/>
          <a:stretch>
            <a:fillRect/>
          </a:stretch>
        </p:blipFill>
        <p:spPr bwMode="auto">
          <a:xfrm>
            <a:off x="502814" y="2425261"/>
            <a:ext cx="3863788" cy="3074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hteck 3"/>
          <p:cNvSpPr/>
          <p:nvPr/>
        </p:nvSpPr>
        <p:spPr>
          <a:xfrm>
            <a:off x="-513928" y="6504134"/>
            <a:ext cx="7592472" cy="338554"/>
          </a:xfrm>
          <a:prstGeom prst="rect">
            <a:avLst/>
          </a:prstGeom>
        </p:spPr>
        <p:txBody>
          <a:bodyPr wrap="square">
            <a:spAutoFit/>
          </a:bodyPr>
          <a:lstStyle/>
          <a:p>
            <a:pPr algn="r"/>
            <a:r>
              <a:rPr lang="de-DE" sz="1600" dirty="0">
                <a:latin typeface="Tahoma" panose="020B0604030504040204" pitchFamily="34" charset="0"/>
                <a:ea typeface="Tahoma" panose="020B0604030504040204" pitchFamily="34" charset="0"/>
                <a:cs typeface="Tahoma" panose="020B0604030504040204" pitchFamily="34" charset="0"/>
              </a:rPr>
              <a:t>1) Liu D et al. </a:t>
            </a:r>
            <a:r>
              <a:rPr lang="it-IT" sz="1600" dirty="0" err="1">
                <a:latin typeface="Tahoma" panose="020B0604030504040204" pitchFamily="34" charset="0"/>
                <a:ea typeface="Tahoma" panose="020B0604030504040204" pitchFamily="34" charset="0"/>
                <a:cs typeface="Tahoma" panose="020B0604030504040204" pitchFamily="34" charset="0"/>
              </a:rPr>
              <a:t>Am</a:t>
            </a:r>
            <a:r>
              <a:rPr lang="it-IT" sz="1600" dirty="0">
                <a:latin typeface="Tahoma" panose="020B0604030504040204" pitchFamily="34" charset="0"/>
                <a:ea typeface="Tahoma" panose="020B0604030504040204" pitchFamily="34" charset="0"/>
                <a:cs typeface="Tahoma" panose="020B0604030504040204" pitchFamily="34" charset="0"/>
              </a:rPr>
              <a:t> J </a:t>
            </a:r>
            <a:r>
              <a:rPr lang="it-IT" sz="1600" dirty="0" err="1">
                <a:latin typeface="Tahoma" panose="020B0604030504040204" pitchFamily="34" charset="0"/>
                <a:ea typeface="Tahoma" panose="020B0604030504040204" pitchFamily="34" charset="0"/>
                <a:cs typeface="Tahoma" panose="020B0604030504040204" pitchFamily="34" charset="0"/>
              </a:rPr>
              <a:t>Ophthalmol</a:t>
            </a:r>
            <a:r>
              <a:rPr lang="it-IT" sz="1600" dirty="0">
                <a:latin typeface="Tahoma" panose="020B0604030504040204" pitchFamily="34" charset="0"/>
                <a:ea typeface="Tahoma" panose="020B0604030504040204" pitchFamily="34" charset="0"/>
                <a:cs typeface="Tahoma" panose="020B0604030504040204" pitchFamily="34" charset="0"/>
              </a:rPr>
              <a:t> 1993;</a:t>
            </a:r>
            <a:r>
              <a:rPr lang="de-DE" sz="1600" dirty="0">
                <a:latin typeface="Tahoma" panose="020B0604030504040204" pitchFamily="34" charset="0"/>
                <a:ea typeface="Tahoma" panose="020B0604030504040204" pitchFamily="34" charset="0"/>
                <a:cs typeface="Tahoma" panose="020B0604030504040204" pitchFamily="34" charset="0"/>
              </a:rPr>
              <a:t> 2) Helmke K et al. </a:t>
            </a:r>
            <a:r>
              <a:rPr lang="de-DE" sz="1600" dirty="0" err="1">
                <a:latin typeface="Tahoma" panose="020B0604030504040204" pitchFamily="34" charset="0"/>
                <a:ea typeface="Tahoma" panose="020B0604030504040204" pitchFamily="34" charset="0"/>
                <a:cs typeface="Tahoma" panose="020B0604030504040204" pitchFamily="34" charset="0"/>
              </a:rPr>
              <a:t>Pediatr</a:t>
            </a:r>
            <a:r>
              <a:rPr lang="de-DE" sz="1600" dirty="0">
                <a:latin typeface="Tahoma" panose="020B0604030504040204" pitchFamily="34" charset="0"/>
                <a:ea typeface="Tahoma" panose="020B0604030504040204" pitchFamily="34" charset="0"/>
                <a:cs typeface="Tahoma" panose="020B0604030504040204" pitchFamily="34" charset="0"/>
              </a:rPr>
              <a:t> </a:t>
            </a:r>
            <a:r>
              <a:rPr lang="de-DE" sz="1600" dirty="0" err="1">
                <a:latin typeface="Tahoma" panose="020B0604030504040204" pitchFamily="34" charset="0"/>
                <a:ea typeface="Tahoma" panose="020B0604030504040204" pitchFamily="34" charset="0"/>
                <a:cs typeface="Tahoma" panose="020B0604030504040204" pitchFamily="34" charset="0"/>
              </a:rPr>
              <a:t>Radiol</a:t>
            </a:r>
            <a:r>
              <a:rPr lang="de-DE" sz="1600" dirty="0">
                <a:latin typeface="Tahoma" panose="020B0604030504040204" pitchFamily="34" charset="0"/>
                <a:ea typeface="Tahoma" panose="020B0604030504040204" pitchFamily="34" charset="0"/>
                <a:cs typeface="Tahoma" panose="020B0604030504040204" pitchFamily="34" charset="0"/>
              </a:rPr>
              <a:t> 1996</a:t>
            </a:r>
          </a:p>
        </p:txBody>
      </p:sp>
      <p:pic>
        <p:nvPicPr>
          <p:cNvPr id="3" name="Grafik 2"/>
          <p:cNvPicPr>
            <a:picLocks noChangeAspect="1"/>
          </p:cNvPicPr>
          <p:nvPr/>
        </p:nvPicPr>
        <p:blipFill>
          <a:blip r:embed="rId7"/>
          <a:stretch>
            <a:fillRect/>
          </a:stretch>
        </p:blipFill>
        <p:spPr>
          <a:xfrm>
            <a:off x="8135039" y="2209044"/>
            <a:ext cx="3555482" cy="3702638"/>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23282423"/>
      </p:ext>
    </p:extLst>
  </p:cSld>
  <p:clrMapOvr>
    <a:masterClrMapping/>
  </p:clrMapOvr>
  <mc:AlternateContent xmlns:mc="http://schemas.openxmlformats.org/markup-compatibility/2006" xmlns:p14="http://schemas.microsoft.com/office/powerpoint/2010/main">
    <mc:Choice Requires="p14">
      <p:transition spd="slow" p14:dur="2000" advTm="36554"/>
    </mc:Choice>
    <mc:Fallback xmlns="">
      <p:transition spd="slow" advTm="365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7648" y="1989621"/>
            <a:ext cx="7076174" cy="2680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8161850" y="5070001"/>
            <a:ext cx="620831" cy="318399"/>
          </a:xfrm>
          <a:prstGeom prst="rect">
            <a:avLst/>
          </a:prstGeom>
          <a:noFill/>
          <a:ln>
            <a:noFill/>
          </a:ln>
        </p:spPr>
        <p:txBody>
          <a:bodyPr vert="horz" wrap="none" lIns="81639" tIns="40820" rIns="81639" bIns="40820" anchorCtr="0" compatLnSpc="0">
            <a:spAutoFit/>
          </a:bodyPr>
          <a:lstStyle/>
          <a:p>
            <a:pPr marL="0" marR="0" lvl="0" indent="0" algn="l" defTabSz="914400" rtl="0" eaLnBrk="1" fontAlgn="base" latinLnBrk="0" hangingPunct="0">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srgbClr val="000000"/>
                </a:solidFill>
                <a:effectLst/>
                <a:uLnTx/>
                <a:uFillTx/>
                <a:latin typeface="Arial" pitchFamily="18"/>
                <a:ea typeface="Microsoft YaHei" pitchFamily="2"/>
                <a:cs typeface="Mangal" pitchFamily="2"/>
              </a:rPr>
              <a:t>OND</a:t>
            </a:r>
          </a:p>
        </p:txBody>
      </p:sp>
      <p:sp>
        <p:nvSpPr>
          <p:cNvPr id="6" name="Textfeld 5"/>
          <p:cNvSpPr txBox="1"/>
          <p:nvPr/>
        </p:nvSpPr>
        <p:spPr>
          <a:xfrm>
            <a:off x="6926988" y="5157193"/>
            <a:ext cx="757664" cy="318399"/>
          </a:xfrm>
          <a:prstGeom prst="rect">
            <a:avLst/>
          </a:prstGeom>
          <a:noFill/>
          <a:ln>
            <a:noFill/>
          </a:ln>
        </p:spPr>
        <p:txBody>
          <a:bodyPr vert="horz" wrap="none" lIns="81639" tIns="40820" rIns="81639" bIns="40820" anchorCtr="0" compatLnSpc="0">
            <a:spAutoFit/>
          </a:bodyPr>
          <a:lstStyle/>
          <a:p>
            <a:pPr marL="0" marR="0" lvl="0" indent="0" algn="l" defTabSz="914400" rtl="0" eaLnBrk="1" fontAlgn="base" latinLnBrk="0" hangingPunct="0">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srgbClr val="000000"/>
                </a:solidFill>
                <a:effectLst/>
                <a:uLnTx/>
                <a:uFillTx/>
                <a:latin typeface="Arial" pitchFamily="18"/>
                <a:ea typeface="Microsoft YaHei" pitchFamily="2"/>
                <a:cs typeface="Mangal" pitchFamily="2"/>
              </a:rPr>
              <a:t>ONSD</a:t>
            </a:r>
          </a:p>
        </p:txBody>
      </p:sp>
      <p:sp>
        <p:nvSpPr>
          <p:cNvPr id="7" name=" 6"/>
          <p:cNvSpPr txBox="1">
            <a:spLocks noGrp="1"/>
          </p:cNvSpPr>
          <p:nvPr>
            <p:ph type="title" idx="4294967295"/>
          </p:nvPr>
        </p:nvSpPr>
        <p:spPr>
          <a:xfrm>
            <a:off x="1991545" y="620689"/>
            <a:ext cx="8228763" cy="1228941"/>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ctr">
              <a:buNone/>
            </a:pPr>
            <a:r>
              <a:rPr lang="de-DE" b="1" dirty="0" smtClean="0">
                <a:latin typeface="Tahoma" panose="020B0604030504040204" pitchFamily="34" charset="0"/>
                <a:ea typeface="Tahoma" panose="020B0604030504040204" pitchFamily="34" charset="0"/>
                <a:cs typeface="Tahoma" panose="020B0604030504040204" pitchFamily="34" charset="0"/>
              </a:rPr>
              <a:t>OPTIC DISC ELEVATION (ODE)</a:t>
            </a:r>
            <a:r>
              <a:rPr lang="de-DE" dirty="0"/>
              <a:t/>
            </a:r>
            <a:br>
              <a:rPr lang="de-DE" dirty="0"/>
            </a:br>
            <a:endParaRPr lang="de-DE" dirty="0"/>
          </a:p>
        </p:txBody>
      </p:sp>
      <p:sp>
        <p:nvSpPr>
          <p:cNvPr id="8" name="Gerade Verbindung 7"/>
          <p:cNvSpPr/>
          <p:nvPr/>
        </p:nvSpPr>
        <p:spPr>
          <a:xfrm flipH="1" flipV="1">
            <a:off x="8549204" y="3542682"/>
            <a:ext cx="4931" cy="1529285"/>
          </a:xfrm>
          <a:prstGeom prst="line">
            <a:avLst/>
          </a:prstGeom>
          <a:noFill/>
          <a:ln w="36000">
            <a:solidFill>
              <a:srgbClr val="00CCFF"/>
            </a:solidFill>
            <a:prstDash val="solid"/>
            <a:tailEnd type="arrow"/>
          </a:ln>
        </p:spPr>
        <p:txBody>
          <a:bodyPr vert="horz" wrap="none" lIns="97967" tIns="57147" rIns="97967" bIns="57147" anchor="ctr" anchorCtr="0" compatLnSpc="0"/>
          <a:lstStyle/>
          <a:p>
            <a:pPr marL="0" marR="0" lvl="0" indent="0" algn="l" defTabSz="914400" rtl="0" eaLnBrk="1" fontAlgn="base" latinLnBrk="0" hangingPunct="0">
              <a:lnSpc>
                <a:spcPct val="100000"/>
              </a:lnSpc>
              <a:spcBef>
                <a:spcPts val="0"/>
              </a:spcBef>
              <a:spcAft>
                <a:spcPts val="0"/>
              </a:spcAft>
              <a:buClrTx/>
              <a:buSzTx/>
              <a:buFontTx/>
              <a:buNone/>
              <a:tabLst/>
              <a:defRPr/>
            </a:pPr>
            <a:endParaRPr kumimoji="0" lang="de-DE" sz="1600" b="0" i="0" u="none" strike="noStrike" kern="1200" cap="none" spc="0" normalizeH="0" baseline="0" noProof="0">
              <a:ln>
                <a:noFill/>
              </a:ln>
              <a:solidFill>
                <a:srgbClr val="000000"/>
              </a:solidFill>
              <a:effectLst/>
              <a:uLnTx/>
              <a:uFillTx/>
              <a:latin typeface="Arial" pitchFamily="18"/>
              <a:ea typeface="Microsoft YaHei" pitchFamily="2"/>
              <a:cs typeface="Mangal" pitchFamily="2"/>
            </a:endParaRPr>
          </a:p>
        </p:txBody>
      </p:sp>
      <p:sp>
        <p:nvSpPr>
          <p:cNvPr id="9" name="Gerade Verbindung 8"/>
          <p:cNvSpPr/>
          <p:nvPr/>
        </p:nvSpPr>
        <p:spPr>
          <a:xfrm flipV="1">
            <a:off x="7490688" y="3570270"/>
            <a:ext cx="841713" cy="1628071"/>
          </a:xfrm>
          <a:prstGeom prst="line">
            <a:avLst/>
          </a:prstGeom>
          <a:noFill/>
          <a:ln w="36000">
            <a:solidFill>
              <a:srgbClr val="00CCFF"/>
            </a:solidFill>
            <a:prstDash val="solid"/>
            <a:tailEnd type="arrow"/>
          </a:ln>
        </p:spPr>
        <p:txBody>
          <a:bodyPr vert="horz" wrap="none" lIns="97967" tIns="57147" rIns="97967" bIns="57147" anchor="ctr" anchorCtr="0" compatLnSpc="0"/>
          <a:lstStyle/>
          <a:p>
            <a:pPr marL="0" marR="0" lvl="0" indent="0" algn="l" defTabSz="914400" rtl="0" eaLnBrk="1" fontAlgn="base" latinLnBrk="0" hangingPunct="0">
              <a:lnSpc>
                <a:spcPct val="100000"/>
              </a:lnSpc>
              <a:spcBef>
                <a:spcPts val="0"/>
              </a:spcBef>
              <a:spcAft>
                <a:spcPts val="0"/>
              </a:spcAft>
              <a:buClrTx/>
              <a:buSzTx/>
              <a:buFontTx/>
              <a:buNone/>
              <a:tabLst/>
              <a:defRPr/>
            </a:pPr>
            <a:endParaRPr kumimoji="0" lang="de-DE" sz="1600" b="0" i="0" u="none" strike="noStrike" kern="1200" cap="none" spc="0" normalizeH="0" baseline="0" noProof="0">
              <a:ln>
                <a:noFill/>
              </a:ln>
              <a:solidFill>
                <a:srgbClr val="000000"/>
              </a:solidFill>
              <a:effectLst/>
              <a:uLnTx/>
              <a:uFillTx/>
              <a:latin typeface="Arial" pitchFamily="18"/>
              <a:ea typeface="Microsoft YaHei" pitchFamily="2"/>
              <a:cs typeface="Mangal" pitchFamily="2"/>
            </a:endParaRPr>
          </a:p>
        </p:txBody>
      </p:sp>
      <p:sp>
        <p:nvSpPr>
          <p:cNvPr id="10" name="Gerade Verbindung 9"/>
          <p:cNvSpPr/>
          <p:nvPr/>
        </p:nvSpPr>
        <p:spPr>
          <a:xfrm flipH="1">
            <a:off x="5015880" y="2060849"/>
            <a:ext cx="0" cy="1123373"/>
          </a:xfrm>
          <a:prstGeom prst="line">
            <a:avLst/>
          </a:prstGeom>
          <a:noFill/>
          <a:ln w="36000">
            <a:solidFill>
              <a:srgbClr val="00CCFF"/>
            </a:solidFill>
            <a:prstDash val="solid"/>
            <a:tailEnd type="arrow"/>
          </a:ln>
        </p:spPr>
        <p:txBody>
          <a:bodyPr vert="horz" wrap="none" lIns="97967" tIns="57147" rIns="97967" bIns="57147" anchor="ctr" anchorCtr="0" compatLnSpc="0"/>
          <a:lstStyle/>
          <a:p>
            <a:pPr marL="0" marR="0" lvl="0" indent="0" algn="l" defTabSz="914400" rtl="0" eaLnBrk="1" fontAlgn="base" latinLnBrk="0" hangingPunct="0">
              <a:lnSpc>
                <a:spcPct val="100000"/>
              </a:lnSpc>
              <a:spcBef>
                <a:spcPts val="0"/>
              </a:spcBef>
              <a:spcAft>
                <a:spcPts val="0"/>
              </a:spcAft>
              <a:buClrTx/>
              <a:buSzTx/>
              <a:buFontTx/>
              <a:buNone/>
              <a:tabLst/>
              <a:defRPr/>
            </a:pPr>
            <a:endParaRPr kumimoji="0" lang="de-DE" sz="1600" b="0" i="0" u="none" strike="noStrike" kern="1200" cap="none" spc="0" normalizeH="0" baseline="0" noProof="0">
              <a:ln>
                <a:noFill/>
              </a:ln>
              <a:solidFill>
                <a:srgbClr val="000000"/>
              </a:solidFill>
              <a:effectLst/>
              <a:uLnTx/>
              <a:uFillTx/>
              <a:latin typeface="Arial" pitchFamily="18"/>
              <a:ea typeface="Microsoft YaHei" pitchFamily="2"/>
              <a:cs typeface="Mangal" pitchFamily="2"/>
            </a:endParaRPr>
          </a:p>
        </p:txBody>
      </p:sp>
      <p:sp>
        <p:nvSpPr>
          <p:cNvPr id="11" name="Textfeld 10"/>
          <p:cNvSpPr txBox="1"/>
          <p:nvPr/>
        </p:nvSpPr>
        <p:spPr>
          <a:xfrm>
            <a:off x="4694432" y="1598434"/>
            <a:ext cx="609481" cy="318399"/>
          </a:xfrm>
          <a:prstGeom prst="rect">
            <a:avLst/>
          </a:prstGeom>
          <a:noFill/>
          <a:ln>
            <a:noFill/>
          </a:ln>
        </p:spPr>
        <p:txBody>
          <a:bodyPr vert="horz" wrap="none" lIns="81639" tIns="40820" rIns="81639" bIns="40820" anchorCtr="0" compatLnSpc="0">
            <a:spAutoFit/>
          </a:bodyPr>
          <a:lstStyle/>
          <a:p>
            <a:pPr marL="0" marR="0" lvl="0" indent="0" algn="l" defTabSz="914400" rtl="0" eaLnBrk="1" fontAlgn="base" latinLnBrk="0" hangingPunct="0">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srgbClr val="000000"/>
                </a:solidFill>
                <a:effectLst/>
                <a:uLnTx/>
                <a:uFillTx/>
                <a:latin typeface="Arial" pitchFamily="18"/>
                <a:ea typeface="Microsoft YaHei" pitchFamily="2"/>
                <a:cs typeface="Mangal" pitchFamily="2"/>
              </a:rPr>
              <a:t>ODE</a:t>
            </a:r>
          </a:p>
        </p:txBody>
      </p:sp>
      <p:sp>
        <p:nvSpPr>
          <p:cNvPr id="12" name="Textfeld 11"/>
          <p:cNvSpPr txBox="1"/>
          <p:nvPr/>
        </p:nvSpPr>
        <p:spPr>
          <a:xfrm>
            <a:off x="2199021" y="5334021"/>
            <a:ext cx="8533428" cy="701838"/>
          </a:xfrm>
          <a:prstGeom prst="rect">
            <a:avLst/>
          </a:prstGeom>
          <a:noFill/>
          <a:ln>
            <a:noFill/>
          </a:ln>
        </p:spPr>
        <p:txBody>
          <a:bodyPr vert="horz" wrap="square" lIns="81639" tIns="40820" rIns="81639" bIns="40820" anchorCtr="0" compatLnSpc="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400" b="1" i="0" u="none" strike="noStrike" kern="1200" cap="none" spc="0" normalizeH="0" baseline="0" noProof="0" dirty="0">
                <a:ln>
                  <a:noFill/>
                </a:ln>
                <a:solidFill>
                  <a:srgbClr val="000000"/>
                </a:solidFill>
                <a:effectLst/>
                <a:uLnTx/>
                <a:uFillTx/>
                <a:latin typeface="Arial" charset="0"/>
                <a:ea typeface="ＭＳ Ｐゴシック" pitchFamily="-104" charset="-128"/>
                <a:cs typeface="+mn-cs"/>
              </a:rPr>
              <a:t>(1)ODE </a:t>
            </a:r>
            <a:r>
              <a:rPr kumimoji="0" lang="en-US" sz="1400" b="1" i="0" u="none" strike="noStrike" kern="1200" cap="none" spc="0" normalizeH="0" baseline="0" noProof="0" dirty="0">
                <a:ln>
                  <a:noFill/>
                </a:ln>
                <a:solidFill>
                  <a:srgbClr val="000000"/>
                </a:solidFill>
                <a:effectLst/>
                <a:uLnTx/>
                <a:uFillTx/>
                <a:latin typeface="Arial" charset="0"/>
                <a:ea typeface="ＭＳ Ｐゴシック" pitchFamily="-104" charset="-128"/>
                <a:cs typeface="+mn-cs"/>
              </a:rPr>
              <a:t>fundus and the dome of the </a:t>
            </a:r>
            <a:r>
              <a:rPr kumimoji="0" lang="de-DE" sz="1400" b="1" i="0" u="none" strike="noStrike" kern="1200" cap="none" spc="0" normalizeH="0" baseline="0" noProof="0" dirty="0" err="1">
                <a:ln>
                  <a:noFill/>
                </a:ln>
                <a:solidFill>
                  <a:srgbClr val="000000"/>
                </a:solidFill>
                <a:effectLst/>
                <a:uLnTx/>
                <a:uFillTx/>
                <a:latin typeface="Arial" charset="0"/>
                <a:ea typeface="ＭＳ Ｐゴシック" pitchFamily="-104" charset="-128"/>
                <a:cs typeface="+mn-cs"/>
              </a:rPr>
              <a:t>papilla</a:t>
            </a:r>
            <a:endParaRPr kumimoji="0" lang="en-US" sz="1400" b="1" i="0" u="none" strike="noStrike" kern="1200" cap="none" spc="0" normalizeH="0" baseline="0" noProof="0" dirty="0">
              <a:ln>
                <a:noFill/>
              </a:ln>
              <a:solidFill>
                <a:srgbClr val="000000"/>
              </a:solidFill>
              <a:effectLst/>
              <a:uLnTx/>
              <a:uFillTx/>
              <a:latin typeface="Arial" charset="0"/>
              <a:ea typeface="ＭＳ Ｐゴシック" pitchFamily="-10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pitchFamily="-104" charset="-128"/>
                <a:cs typeface="+mn-cs"/>
              </a:rPr>
              <a:t>OND distance inside the pia mater (2–2)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pitchFamily="-104" charset="-128"/>
                <a:cs typeface="+mn-cs"/>
              </a:rPr>
              <a:t>ONSD inside the dura </a:t>
            </a:r>
            <a:r>
              <a:rPr kumimoji="0" lang="de-DE" sz="1400" b="1" i="0" u="none" strike="noStrike" kern="1200" cap="none" spc="0" normalizeH="0" baseline="0" noProof="0" dirty="0">
                <a:ln>
                  <a:noFill/>
                </a:ln>
                <a:solidFill>
                  <a:srgbClr val="000000"/>
                </a:solidFill>
                <a:effectLst/>
                <a:uLnTx/>
                <a:uFillTx/>
                <a:latin typeface="Arial" charset="0"/>
                <a:ea typeface="ＭＳ Ｐゴシック" pitchFamily="-104" charset="-128"/>
                <a:cs typeface="+mn-cs"/>
              </a:rPr>
              <a:t>mater (3–3).</a:t>
            </a:r>
          </a:p>
        </p:txBody>
      </p:sp>
      <p:sp>
        <p:nvSpPr>
          <p:cNvPr id="13" name="Rechteck 12"/>
          <p:cNvSpPr/>
          <p:nvPr/>
        </p:nvSpPr>
        <p:spPr>
          <a:xfrm>
            <a:off x="333591" y="6519446"/>
            <a:ext cx="3315908" cy="338554"/>
          </a:xfrm>
          <a:prstGeom prst="rect">
            <a:avLst/>
          </a:prstGeom>
        </p:spPr>
        <p:txBody>
          <a:bodyPr wrap="none">
            <a:spAutoFit/>
          </a:bodyPr>
          <a:lstStyle/>
          <a:p>
            <a:r>
              <a:rPr lang="en-US" sz="1600" dirty="0">
                <a:solidFill>
                  <a:prstClr val="black">
                    <a:lumMod val="75000"/>
                    <a:lumOff val="25000"/>
                  </a:prstClr>
                </a:solidFill>
                <a:latin typeface="Tahoma" panose="020B0604030504040204" pitchFamily="34" charset="0"/>
                <a:ea typeface="Tahoma" panose="020B0604030504040204" pitchFamily="34" charset="0"/>
                <a:cs typeface="Tahoma" panose="020B0604030504040204" pitchFamily="34" charset="0"/>
              </a:rPr>
              <a:t>Lochner et al B</a:t>
            </a:r>
            <a:r>
              <a:rPr lang="it-IT" sz="1600" dirty="0">
                <a:solidFill>
                  <a:prstClr val="black">
                    <a:lumMod val="75000"/>
                    <a:lumOff val="25000"/>
                  </a:prstClr>
                </a:solidFill>
                <a:latin typeface="Tahoma" panose="020B0604030504040204" pitchFamily="34" charset="0"/>
                <a:ea typeface="Tahoma" panose="020B0604030504040204" pitchFamily="34" charset="0"/>
                <a:cs typeface="Tahoma" panose="020B0604030504040204" pitchFamily="34" charset="0"/>
              </a:rPr>
              <a:t>MC </a:t>
            </a:r>
            <a:r>
              <a:rPr lang="it-IT" sz="1600" dirty="0" err="1">
                <a:solidFill>
                  <a:prstClr val="black">
                    <a:lumMod val="75000"/>
                    <a:lumOff val="25000"/>
                  </a:prstClr>
                </a:solidFill>
                <a:latin typeface="Tahoma" panose="020B0604030504040204" pitchFamily="34" charset="0"/>
                <a:ea typeface="Tahoma" panose="020B0604030504040204" pitchFamily="34" charset="0"/>
                <a:cs typeface="Tahoma" panose="020B0604030504040204" pitchFamily="34" charset="0"/>
              </a:rPr>
              <a:t>Neurology</a:t>
            </a:r>
            <a:r>
              <a:rPr lang="it-IT" sz="1600" dirty="0">
                <a:solidFill>
                  <a:prstClr val="black">
                    <a:lumMod val="75000"/>
                    <a:lumOff val="25000"/>
                  </a:prstClr>
                </a:solidFill>
                <a:latin typeface="Tahoma" panose="020B0604030504040204" pitchFamily="34" charset="0"/>
                <a:ea typeface="Tahoma" panose="020B0604030504040204" pitchFamily="34" charset="0"/>
                <a:cs typeface="Tahoma" panose="020B0604030504040204" pitchFamily="34" charset="0"/>
              </a:rPr>
              <a:t>  </a:t>
            </a:r>
            <a:r>
              <a:rPr lang="it-IT" sz="1400" dirty="0">
                <a:solidFill>
                  <a:prstClr val="black">
                    <a:lumMod val="75000"/>
                    <a:lumOff val="25000"/>
                  </a:prstClr>
                </a:solidFill>
              </a:rPr>
              <a:t>2016</a:t>
            </a:r>
            <a:endParaRPr lang="de-DE"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97558909"/>
      </p:ext>
    </p:extLst>
  </p:cSld>
  <p:clrMapOvr>
    <a:masterClrMapping/>
  </p:clrMapOvr>
  <mc:AlternateContent xmlns:mc="http://schemas.openxmlformats.org/markup-compatibility/2006" xmlns:p14="http://schemas.microsoft.com/office/powerpoint/2010/main">
    <mc:Choice Requires="p14">
      <p:transition spd="slow" p14:dur="2000" advTm="13664"/>
    </mc:Choice>
    <mc:Fallback xmlns="">
      <p:transition spd="slow" advTm="13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ctrTitle"/>
          </p:nvPr>
        </p:nvSpPr>
        <p:spPr>
          <a:xfrm>
            <a:off x="1183551" y="2420544"/>
            <a:ext cx="7772400" cy="1296144"/>
          </a:xfrm>
        </p:spPr>
        <p:txBody>
          <a:bodyPr/>
          <a:lstStyle/>
          <a:p>
            <a:pPr algn="ctr"/>
            <a:r>
              <a:rPr lang="en-US" sz="3200" b="1" dirty="0">
                <a:solidFill>
                  <a:srgbClr val="92D050"/>
                </a:solidFill>
                <a:latin typeface="Tahoma" pitchFamily="34" charset="0"/>
              </a:rPr>
              <a:t>MONITORING OF INCREASED INTRACRANIAL PRESSURE </a:t>
            </a:r>
            <a:endParaRPr lang="it-IT" sz="3200" b="1" dirty="0">
              <a:solidFill>
                <a:srgbClr val="92D050"/>
              </a:solidFill>
              <a:latin typeface="Tahoma" pitchFamily="34" charset="0"/>
            </a:endParaRPr>
          </a:p>
        </p:txBody>
      </p:sp>
      <p:sp>
        <p:nvSpPr>
          <p:cNvPr id="49155" name="Rectangle 3"/>
          <p:cNvSpPr>
            <a:spLocks noGrp="1" noChangeArrowheads="1"/>
          </p:cNvSpPr>
          <p:nvPr>
            <p:ph type="subTitle" idx="1"/>
          </p:nvPr>
        </p:nvSpPr>
        <p:spPr>
          <a:xfrm>
            <a:off x="1189015" y="3168239"/>
            <a:ext cx="7766936" cy="1096899"/>
          </a:xfrm>
        </p:spPr>
        <p:txBody>
          <a:bodyPr/>
          <a:lstStyle/>
          <a:p>
            <a:endParaRPr lang="it-IT" b="1" dirty="0" smtClean="0"/>
          </a:p>
          <a:p>
            <a:endParaRPr lang="it-IT" b="1" dirty="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73960865"/>
      </p:ext>
    </p:extLst>
  </p:cSld>
  <p:clrMapOvr>
    <a:masterClrMapping/>
  </p:clrMapOvr>
  <mc:AlternateContent xmlns:mc="http://schemas.openxmlformats.org/markup-compatibility/2006" xmlns:p14="http://schemas.microsoft.com/office/powerpoint/2010/main">
    <mc:Choice Requires="p14">
      <p:transition spd="slow" p14:dur="2000" advTm="5184"/>
    </mc:Choice>
    <mc:Fallback xmlns="">
      <p:transition spd="slow" advTm="5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0"/>
          <p:cNvPicPr>
            <a:picLocks noChangeAspect="1" noChangeArrowheads="1"/>
          </p:cNvPicPr>
          <p:nvPr/>
        </p:nvPicPr>
        <p:blipFill>
          <a:blip r:embed="rId5" cstate="print"/>
          <a:srcRect/>
          <a:stretch>
            <a:fillRect/>
          </a:stretch>
        </p:blipFill>
        <p:spPr bwMode="auto">
          <a:xfrm>
            <a:off x="1524000" y="-2443"/>
            <a:ext cx="3491880" cy="2456166"/>
          </a:xfrm>
          <a:prstGeom prst="rect">
            <a:avLst/>
          </a:prstGeom>
          <a:noFill/>
          <a:ln w="9525">
            <a:noFill/>
            <a:miter lim="800000"/>
            <a:headEnd/>
            <a:tailEnd/>
          </a:ln>
        </p:spPr>
      </p:pic>
      <p:sp>
        <p:nvSpPr>
          <p:cNvPr id="58372" name="Segnaposto contenuto 2"/>
          <p:cNvSpPr>
            <a:spLocks noGrp="1"/>
          </p:cNvSpPr>
          <p:nvPr>
            <p:ph type="body" idx="1"/>
          </p:nvPr>
        </p:nvSpPr>
        <p:spPr>
          <a:xfrm>
            <a:off x="1841651" y="2420888"/>
            <a:ext cx="8229601" cy="1008112"/>
          </a:xfrm>
        </p:spPr>
        <p:txBody>
          <a:bodyPr>
            <a:normAutofit/>
          </a:bodyPr>
          <a:lstStyle/>
          <a:p>
            <a:r>
              <a:rPr lang="en-US" dirty="0">
                <a:solidFill>
                  <a:schemeClr val="tx1"/>
                </a:solidFill>
                <a:latin typeface="Tahoma" pitchFamily="34" charset="0"/>
                <a:ea typeface="Tahoma" pitchFamily="34" charset="0"/>
                <a:cs typeface="Tahoma" pitchFamily="34" charset="0"/>
              </a:rPr>
              <a:t>Effects of hypobaric hypoxia on ONSD of a group of 19 healthy lowland dwellers using B-scan ultrasound</a:t>
            </a:r>
            <a:endParaRPr lang="it-IT" dirty="0" smtClean="0"/>
          </a:p>
        </p:txBody>
      </p:sp>
      <p:sp>
        <p:nvSpPr>
          <p:cNvPr id="2" name="Rechteck 1"/>
          <p:cNvSpPr/>
          <p:nvPr/>
        </p:nvSpPr>
        <p:spPr>
          <a:xfrm>
            <a:off x="5786924" y="1330631"/>
            <a:ext cx="3969356" cy="707886"/>
          </a:xfrm>
          <a:prstGeom prst="rect">
            <a:avLst/>
          </a:prstGeom>
        </p:spPr>
        <p:txBody>
          <a:bodyPr wrap="none">
            <a:spAutoFit/>
          </a:bodyPr>
          <a:lstStyle/>
          <a:p>
            <a:pPr algn="ctr"/>
            <a:r>
              <a:rPr lang="en-US" sz="2000" b="1" dirty="0">
                <a:solidFill>
                  <a:schemeClr val="accent2"/>
                </a:solidFill>
                <a:latin typeface="Tahoma" panose="020B0604030504040204" pitchFamily="34" charset="0"/>
                <a:ea typeface="Tahoma" panose="020B0604030504040204" pitchFamily="34" charset="0"/>
                <a:cs typeface="Tahoma" panose="020B0604030504040204" pitchFamily="34" charset="0"/>
              </a:rPr>
              <a:t>ACUTE ALTITUDE SICKNESS: </a:t>
            </a:r>
          </a:p>
          <a:p>
            <a:pPr algn="ctr"/>
            <a:r>
              <a:rPr lang="en-US" sz="2000" b="1" dirty="0">
                <a:solidFill>
                  <a:schemeClr val="accent2"/>
                </a:solidFill>
                <a:latin typeface="Tahoma" panose="020B0604030504040204" pitchFamily="34" charset="0"/>
                <a:ea typeface="Tahoma" panose="020B0604030504040204" pitchFamily="34" charset="0"/>
                <a:cs typeface="Tahoma" panose="020B0604030504040204" pitchFamily="34" charset="0"/>
              </a:rPr>
              <a:t>ORTLER PROJECT</a:t>
            </a:r>
            <a:endParaRPr lang="de-DE" sz="2000" b="1" dirty="0">
              <a:solidFill>
                <a:schemeClr val="accent2"/>
              </a:solidFill>
              <a:latin typeface="Tahoma" panose="020B0604030504040204" pitchFamily="34" charset="0"/>
              <a:ea typeface="Tahoma" panose="020B0604030504040204" pitchFamily="34" charset="0"/>
              <a:cs typeface="Tahoma" panose="020B0604030504040204" pitchFamily="34" charset="0"/>
            </a:endParaRPr>
          </a:p>
        </p:txBody>
      </p:sp>
      <p:pic>
        <p:nvPicPr>
          <p:cNvPr id="9" name="Picture 2"/>
          <p:cNvPicPr>
            <a:picLocks noChangeAspect="1" noChangeArrowheads="1"/>
          </p:cNvPicPr>
          <p:nvPr/>
        </p:nvPicPr>
        <p:blipFill>
          <a:blip r:embed="rId6" cstate="print"/>
          <a:srcRect/>
          <a:stretch>
            <a:fillRect/>
          </a:stretch>
        </p:blipFill>
        <p:spPr>
          <a:xfrm>
            <a:off x="1028990" y="3293104"/>
            <a:ext cx="3467771" cy="2559227"/>
          </a:xfrm>
          <a:prstGeom prst="rect">
            <a:avLst/>
          </a:prstGeom>
          <a:noFill/>
        </p:spPr>
      </p:pic>
      <p:pic>
        <p:nvPicPr>
          <p:cNvPr id="10" name="Picture 3"/>
          <p:cNvPicPr>
            <a:picLocks noChangeAspect="1" noChangeArrowheads="1"/>
          </p:cNvPicPr>
          <p:nvPr/>
        </p:nvPicPr>
        <p:blipFill>
          <a:blip r:embed="rId7" cstate="print"/>
          <a:stretch>
            <a:fillRect/>
          </a:stretch>
        </p:blipFill>
        <p:spPr>
          <a:xfrm>
            <a:off x="5786924" y="3429000"/>
            <a:ext cx="3490891" cy="2249579"/>
          </a:xfrm>
          <a:prstGeom prst="rect">
            <a:avLst/>
          </a:prstGeom>
          <a:ln>
            <a:noFill/>
          </a:ln>
          <a:effectLst>
            <a:outerShdw blurRad="292100" dist="139700" dir="2700000" algn="tl" rotWithShape="0">
              <a:srgbClr val="333333">
                <a:alpha val="65000"/>
              </a:srgbClr>
            </a:outerShdw>
          </a:effectLst>
        </p:spPr>
      </p:pic>
      <p:sp>
        <p:nvSpPr>
          <p:cNvPr id="3" name="Rechteck 2"/>
          <p:cNvSpPr/>
          <p:nvPr/>
        </p:nvSpPr>
        <p:spPr>
          <a:xfrm>
            <a:off x="-26179" y="6148082"/>
            <a:ext cx="11965259" cy="1077218"/>
          </a:xfrm>
          <a:prstGeom prst="rect">
            <a:avLst/>
          </a:prstGeom>
        </p:spPr>
        <p:txBody>
          <a:bodyPr wrap="square">
            <a:spAutoFit/>
          </a:bodyPr>
          <a:lstStyle/>
          <a:p>
            <a:r>
              <a:rPr lang="de-DE" sz="1600" dirty="0"/>
              <a:t>Lochner P et al. </a:t>
            </a:r>
            <a:r>
              <a:rPr lang="de-DE" sz="1600" dirty="0" err="1"/>
              <a:t>Neurology</a:t>
            </a:r>
            <a:r>
              <a:rPr lang="de-DE" sz="1600" dirty="0"/>
              <a:t> 2014; 2) Lochner P et al. High Alt Med </a:t>
            </a:r>
            <a:r>
              <a:rPr lang="de-DE" sz="1600" dirty="0" err="1"/>
              <a:t>Biol</a:t>
            </a:r>
            <a:r>
              <a:rPr lang="de-DE" sz="1600" dirty="0"/>
              <a:t> 2015, Review</a:t>
            </a:r>
          </a:p>
          <a:p>
            <a:r>
              <a:rPr lang="de-DE" sz="1600" dirty="0" err="1"/>
              <a:t>Houze-Cerfon</a:t>
            </a:r>
            <a:r>
              <a:rPr lang="de-DE" sz="1600" dirty="0"/>
              <a:t> CH et al  2019 </a:t>
            </a:r>
            <a:r>
              <a:rPr lang="de-DE" sz="1600" dirty="0" err="1"/>
              <a:t>Prehosp</a:t>
            </a:r>
            <a:r>
              <a:rPr lang="de-DE" sz="1600" dirty="0"/>
              <a:t> </a:t>
            </a:r>
            <a:r>
              <a:rPr lang="de-DE" sz="1600" dirty="0" err="1"/>
              <a:t>Emerg</a:t>
            </a:r>
            <a:r>
              <a:rPr lang="de-DE" sz="1600" dirty="0"/>
              <a:t> Care 23:277–283</a:t>
            </a:r>
          </a:p>
          <a:p>
            <a:r>
              <a:rPr lang="de-DE" sz="1600" dirty="0" err="1"/>
              <a:t>Maissan</a:t>
            </a:r>
            <a:r>
              <a:rPr lang="de-DE" sz="1600" dirty="0"/>
              <a:t> IM et al  2018 Air Med J 37:249–252.</a:t>
            </a:r>
          </a:p>
          <a:p>
            <a:pPr marL="342900" indent="-342900" algn="r">
              <a:buAutoNum type="arabicParenR"/>
            </a:pPr>
            <a:endParaRPr lang="de-DE" sz="1600" dirty="0">
              <a:latin typeface="Tahoma" panose="020B0604030504040204" pitchFamily="34" charset="0"/>
              <a:ea typeface="Tahoma" panose="020B0604030504040204" pitchFamily="34" charset="0"/>
              <a:cs typeface="Tahoma" panose="020B0604030504040204" pitchFamily="34"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15460260"/>
      </p:ext>
    </p:extLst>
  </p:cSld>
  <p:clrMapOvr>
    <a:masterClrMapping/>
  </p:clrMapOvr>
  <p:transition spd="med" advTm="3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ChangeArrowheads="1"/>
          </p:cNvSpPr>
          <p:nvPr/>
        </p:nvSpPr>
        <p:spPr bwMode="auto">
          <a:xfrm>
            <a:off x="902196" y="3493504"/>
            <a:ext cx="7620000" cy="1138769"/>
          </a:xfrm>
          <a:prstGeom prst="rect">
            <a:avLst/>
          </a:prstGeom>
          <a:noFill/>
          <a:ln w="9525">
            <a:noFill/>
            <a:miter lim="800000"/>
            <a:headEnd/>
            <a:tailEnd/>
          </a:ln>
        </p:spPr>
        <p:txBody>
          <a:bodyPr lIns="91435" tIns="45718" rIns="91435" bIns="45718">
            <a:spAutoFit/>
          </a:bodyPr>
          <a:lstStyle/>
          <a:p>
            <a:pPr algn="ctr"/>
            <a:r>
              <a:rPr lang="en-GB" sz="3200" b="1" dirty="0">
                <a:solidFill>
                  <a:srgbClr val="92D050"/>
                </a:solidFill>
                <a:latin typeface="Tahoma" pitchFamily="34" charset="0"/>
                <a:cs typeface="Tahoma" pitchFamily="34" charset="0"/>
              </a:rPr>
              <a:t>INTRACEREBRAL HEMORRHAGE</a:t>
            </a:r>
            <a:r>
              <a:rPr lang="it-IT" sz="3600" b="1" u="sng" dirty="0">
                <a:solidFill>
                  <a:srgbClr val="92D050"/>
                </a:solidFill>
                <a:latin typeface="Tahoma" pitchFamily="34" charset="0"/>
                <a:cs typeface="Tahoma" pitchFamily="34" charset="0"/>
              </a:rPr>
              <a:t/>
            </a:r>
            <a:br>
              <a:rPr lang="it-IT" sz="3600" b="1" u="sng" dirty="0">
                <a:solidFill>
                  <a:srgbClr val="92D050"/>
                </a:solidFill>
                <a:latin typeface="Tahoma" pitchFamily="34" charset="0"/>
                <a:cs typeface="Tahoma" pitchFamily="34" charset="0"/>
              </a:rPr>
            </a:br>
            <a:endParaRPr lang="it-IT" sz="3600" b="1" u="sng" dirty="0">
              <a:solidFill>
                <a:srgbClr val="92D050"/>
              </a:solidFill>
              <a:latin typeface="Tahoma" pitchFamily="34" charset="0"/>
              <a:cs typeface="Tahoma"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44962694"/>
      </p:ext>
    </p:extLst>
  </p:cSld>
  <p:clrMapOvr>
    <a:masterClrMapping/>
  </p:clrMapOvr>
  <mc:AlternateContent xmlns:mc="http://schemas.openxmlformats.org/markup-compatibility/2006" xmlns:p14="http://schemas.microsoft.com/office/powerpoint/2010/main">
    <mc:Choice Requires="p14">
      <p:transition spd="slow" p14:dur="2000" advTm="1480"/>
    </mc:Choice>
    <mc:Fallback xmlns="">
      <p:transition spd="slow" advTm="1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512351" y="248762"/>
            <a:ext cx="8229600" cy="648072"/>
          </a:xfrm>
        </p:spPr>
        <p:txBody>
          <a:bodyPr>
            <a:normAutofit fontScale="90000"/>
          </a:bodyPr>
          <a:lstStyle/>
          <a:p>
            <a:pPr algn="ctr"/>
            <a:r>
              <a:rPr lang="en-US" altLang="de-DE" sz="2000" b="1" kern="1200" dirty="0">
                <a:latin typeface="Tahoma" panose="020B0604030504040204" pitchFamily="34" charset="0"/>
                <a:ea typeface="Tahoma" panose="020B0604030504040204" pitchFamily="34" charset="0"/>
                <a:cs typeface="Tahoma" panose="020B0604030504040204" pitchFamily="34" charset="0"/>
              </a:rPr>
              <a:t>Radiological and sonographic data in patients with cerebral hemorrhage and controls</a:t>
            </a:r>
            <a:endParaRPr lang="it-IT" altLang="de-DE" sz="2000" b="1" kern="1200" dirty="0">
              <a:latin typeface="Tahoma" panose="020B0604030504040204" pitchFamily="34" charset="0"/>
              <a:ea typeface="Tahoma" panose="020B0604030504040204" pitchFamily="34" charset="0"/>
              <a:cs typeface="Tahoma" panose="020B0604030504040204" pitchFamily="34" charset="0"/>
            </a:endParaRPr>
          </a:p>
        </p:txBody>
      </p:sp>
      <p:sp>
        <p:nvSpPr>
          <p:cNvPr id="48133" name="Rectangle 3"/>
          <p:cNvSpPr>
            <a:spLocks noGrp="1" noChangeArrowheads="1"/>
          </p:cNvSpPr>
          <p:nvPr>
            <p:ph type="body" idx="1"/>
          </p:nvPr>
        </p:nvSpPr>
        <p:spPr>
          <a:xfrm>
            <a:off x="806799" y="1771201"/>
            <a:ext cx="4040188" cy="548351"/>
          </a:xfrm>
        </p:spPr>
        <p:txBody>
          <a:bodyPr/>
          <a:lstStyle/>
          <a:p>
            <a:r>
              <a:rPr lang="en-US" altLang="de-DE" sz="1800" b="0" kern="1200" dirty="0">
                <a:latin typeface="Tahoma" panose="020B0604030504040204" pitchFamily="34" charset="0"/>
                <a:ea typeface="Tahoma" panose="020B0604030504040204" pitchFamily="34" charset="0"/>
                <a:cs typeface="Tahoma" panose="020B0604030504040204" pitchFamily="34" charset="0"/>
              </a:rPr>
              <a:t>cerebral hemorrhages </a:t>
            </a:r>
            <a:r>
              <a:rPr lang="en-US" altLang="de-DE" sz="1800" kern="1200" dirty="0">
                <a:latin typeface="Tahoma" panose="020B0604030504040204" pitchFamily="34" charset="0"/>
                <a:ea typeface="Tahoma" panose="020B0604030504040204" pitchFamily="34" charset="0"/>
                <a:cs typeface="Tahoma" panose="020B0604030504040204" pitchFamily="34" charset="0"/>
              </a:rPr>
              <a:t>with</a:t>
            </a:r>
            <a:r>
              <a:rPr lang="en-US" altLang="de-DE" sz="1800" b="0" kern="1200" dirty="0">
                <a:latin typeface="Tahoma" panose="020B0604030504040204" pitchFamily="34" charset="0"/>
                <a:ea typeface="Tahoma" panose="020B0604030504040204" pitchFamily="34" charset="0"/>
                <a:cs typeface="Tahoma" panose="020B0604030504040204" pitchFamily="34" charset="0"/>
              </a:rPr>
              <a:t> increased intracranial pressure</a:t>
            </a:r>
            <a:endParaRPr lang="en-GB" sz="1800" b="0" kern="1200" dirty="0">
              <a:latin typeface="Tahoma" panose="020B0604030504040204" pitchFamily="34" charset="0"/>
              <a:ea typeface="Tahoma" panose="020B0604030504040204" pitchFamily="34" charset="0"/>
              <a:cs typeface="Tahoma" panose="020B0604030504040204" pitchFamily="34" charset="0"/>
            </a:endParaRPr>
          </a:p>
        </p:txBody>
      </p:sp>
      <p:sp>
        <p:nvSpPr>
          <p:cNvPr id="5" name="Textplatzhalter 4"/>
          <p:cNvSpPr>
            <a:spLocks noGrp="1"/>
          </p:cNvSpPr>
          <p:nvPr>
            <p:ph type="body" sz="quarter" idx="3"/>
          </p:nvPr>
        </p:nvSpPr>
        <p:spPr>
          <a:xfrm>
            <a:off x="5462546" y="1771201"/>
            <a:ext cx="4940341" cy="548351"/>
          </a:xfrm>
        </p:spPr>
        <p:txBody>
          <a:bodyPr/>
          <a:lstStyle/>
          <a:p>
            <a:r>
              <a:rPr lang="en-US" altLang="de-DE" sz="1800" dirty="0">
                <a:latin typeface="Tahoma" panose="020B0604030504040204" pitchFamily="34" charset="0"/>
                <a:ea typeface="Tahoma" panose="020B0604030504040204" pitchFamily="34" charset="0"/>
                <a:cs typeface="Tahoma" panose="020B0604030504040204" pitchFamily="34" charset="0"/>
              </a:rPr>
              <a:t>C</a:t>
            </a:r>
            <a:r>
              <a:rPr lang="en-US" altLang="de-DE" sz="1800" dirty="0" smtClean="0">
                <a:latin typeface="Tahoma" panose="020B0604030504040204" pitchFamily="34" charset="0"/>
                <a:ea typeface="Tahoma" panose="020B0604030504040204" pitchFamily="34" charset="0"/>
                <a:cs typeface="Tahoma" panose="020B0604030504040204" pitchFamily="34" charset="0"/>
              </a:rPr>
              <a:t>erebral </a:t>
            </a:r>
            <a:r>
              <a:rPr lang="en-US" altLang="de-DE" sz="1800" dirty="0">
                <a:latin typeface="Tahoma" panose="020B0604030504040204" pitchFamily="34" charset="0"/>
                <a:ea typeface="Tahoma" panose="020B0604030504040204" pitchFamily="34" charset="0"/>
                <a:cs typeface="Tahoma" panose="020B0604030504040204" pitchFamily="34" charset="0"/>
              </a:rPr>
              <a:t>hemorrhages without increased intracranial pressure</a:t>
            </a:r>
            <a:endParaRPr lang="en-GB" sz="1800" dirty="0">
              <a:latin typeface="Tahoma" panose="020B0604030504040204" pitchFamily="34" charset="0"/>
              <a:ea typeface="Tahoma" panose="020B0604030504040204" pitchFamily="34" charset="0"/>
              <a:cs typeface="Tahoma" panose="020B0604030504040204" pitchFamily="34" charset="0"/>
            </a:endParaRPr>
          </a:p>
        </p:txBody>
      </p:sp>
      <p:sp>
        <p:nvSpPr>
          <p:cNvPr id="48138" name="Rectangle 12"/>
          <p:cNvSpPr>
            <a:spLocks noChangeArrowheads="1"/>
          </p:cNvSpPr>
          <p:nvPr/>
        </p:nvSpPr>
        <p:spPr bwMode="auto">
          <a:xfrm>
            <a:off x="5159896" y="1796536"/>
            <a:ext cx="9144000" cy="369328"/>
          </a:xfrm>
          <a:prstGeom prst="rect">
            <a:avLst/>
          </a:prstGeom>
          <a:noFill/>
          <a:ln w="9525">
            <a:noFill/>
            <a:miter lim="800000"/>
            <a:headEnd/>
            <a:tailEnd/>
          </a:ln>
        </p:spPr>
        <p:txBody>
          <a:bodyPr lIns="91435" tIns="45718" rIns="91435" bIns="45718">
            <a:spAutoFit/>
          </a:bodyPr>
          <a:lstStyle/>
          <a:p>
            <a:endParaRPr lang="de-DE"/>
          </a:p>
        </p:txBody>
      </p:sp>
      <p:sp>
        <p:nvSpPr>
          <p:cNvPr id="2" name="Rechteck 1"/>
          <p:cNvSpPr/>
          <p:nvPr/>
        </p:nvSpPr>
        <p:spPr>
          <a:xfrm>
            <a:off x="-1455596" y="6470539"/>
            <a:ext cx="6732240" cy="338554"/>
          </a:xfrm>
          <a:prstGeom prst="rect">
            <a:avLst/>
          </a:prstGeom>
        </p:spPr>
        <p:txBody>
          <a:bodyPr wrap="square">
            <a:spAutoFit/>
          </a:bodyPr>
          <a:lstStyle/>
          <a:p>
            <a:pPr algn="r"/>
            <a:r>
              <a:rPr lang="it-IT" sz="1600" dirty="0" smtClean="0">
                <a:latin typeface="Tahoma" panose="020B0604030504040204" pitchFamily="34" charset="0"/>
                <a:ea typeface="Tahoma" panose="020B0604030504040204" pitchFamily="34" charset="0"/>
                <a:cs typeface="Tahoma" panose="020B0604030504040204" pitchFamily="34" charset="0"/>
              </a:rPr>
              <a:t>Naldi A  and Lochner </a:t>
            </a:r>
            <a:r>
              <a:rPr lang="it-IT" sz="1600" dirty="0">
                <a:latin typeface="Tahoma" panose="020B0604030504040204" pitchFamily="34" charset="0"/>
                <a:ea typeface="Tahoma" panose="020B0604030504040204" pitchFamily="34" charset="0"/>
                <a:cs typeface="Tahoma" panose="020B0604030504040204" pitchFamily="34" charset="0"/>
              </a:rPr>
              <a:t>P et al. </a:t>
            </a:r>
            <a:r>
              <a:rPr lang="de-DE" sz="1600" dirty="0"/>
              <a:t>J Neuroimaging </a:t>
            </a:r>
            <a:r>
              <a:rPr lang="de-DE" sz="1600" dirty="0" smtClean="0"/>
              <a:t>2019</a:t>
            </a:r>
            <a:endParaRPr lang="de-DE" sz="1600" dirty="0">
              <a:latin typeface="Tahoma" panose="020B0604030504040204" pitchFamily="34" charset="0"/>
              <a:ea typeface="Tahoma" panose="020B0604030504040204" pitchFamily="34" charset="0"/>
              <a:cs typeface="Tahoma" panose="020B0604030504040204" pitchFamily="34"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pic>
        <p:nvPicPr>
          <p:cNvPr id="6" name="Grafik 5"/>
          <p:cNvPicPr>
            <a:picLocks noChangeAspect="1"/>
          </p:cNvPicPr>
          <p:nvPr/>
        </p:nvPicPr>
        <p:blipFill>
          <a:blip r:embed="rId5"/>
          <a:stretch>
            <a:fillRect/>
          </a:stretch>
        </p:blipFill>
        <p:spPr>
          <a:xfrm>
            <a:off x="645046" y="2414486"/>
            <a:ext cx="8632769" cy="3833751"/>
          </a:xfrm>
          <a:prstGeom prst="rect">
            <a:avLst/>
          </a:prstGeom>
        </p:spPr>
      </p:pic>
    </p:spTree>
    <p:extLst>
      <p:ext uri="{BB962C8B-B14F-4D97-AF65-F5344CB8AC3E}">
        <p14:creationId xmlns:p14="http://schemas.microsoft.com/office/powerpoint/2010/main" val="1651908130"/>
      </p:ext>
    </p:extLst>
  </p:cSld>
  <p:clrMapOvr>
    <a:masterClrMapping/>
  </p:clrMapOvr>
  <mc:AlternateContent xmlns:mc="http://schemas.openxmlformats.org/markup-compatibility/2006" xmlns:p14="http://schemas.microsoft.com/office/powerpoint/2010/main">
    <mc:Choice Requires="p14">
      <p:transition spd="slow" p14:dur="2000" advTm="25911"/>
    </mc:Choice>
    <mc:Fallback xmlns="">
      <p:transition spd="slow" advTm="259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ChangeArrowheads="1"/>
          </p:cNvSpPr>
          <p:nvPr/>
        </p:nvSpPr>
        <p:spPr bwMode="auto">
          <a:xfrm>
            <a:off x="991018" y="3773137"/>
            <a:ext cx="7620000" cy="1631212"/>
          </a:xfrm>
          <a:prstGeom prst="rect">
            <a:avLst/>
          </a:prstGeom>
          <a:noFill/>
          <a:ln w="9525">
            <a:noFill/>
            <a:miter lim="800000"/>
            <a:headEnd/>
            <a:tailEnd/>
          </a:ln>
        </p:spPr>
        <p:txBody>
          <a:bodyPr lIns="91435" tIns="45718" rIns="91435" bIns="45718">
            <a:spAutoFit/>
          </a:bodyPr>
          <a:lstStyle/>
          <a:p>
            <a:pPr algn="ctr"/>
            <a:r>
              <a:rPr lang="en-GB" sz="3200" b="1" dirty="0">
                <a:solidFill>
                  <a:srgbClr val="92D050"/>
                </a:solidFill>
                <a:latin typeface="Tahoma" pitchFamily="34" charset="0"/>
                <a:cs typeface="Tahoma" pitchFamily="34" charset="0"/>
              </a:rPr>
              <a:t>MALIGNANT MIDDLE  CEREBRAL  ARTERY INFARCTION</a:t>
            </a:r>
            <a:r>
              <a:rPr lang="it-IT" sz="3600" b="1" u="sng" dirty="0">
                <a:solidFill>
                  <a:srgbClr val="FF0000"/>
                </a:solidFill>
                <a:latin typeface="Tahoma" pitchFamily="34" charset="0"/>
                <a:cs typeface="Tahoma" pitchFamily="34" charset="0"/>
              </a:rPr>
              <a:t/>
            </a:r>
            <a:br>
              <a:rPr lang="it-IT" sz="3600" b="1" u="sng" dirty="0">
                <a:solidFill>
                  <a:srgbClr val="FF0000"/>
                </a:solidFill>
                <a:latin typeface="Tahoma" pitchFamily="34" charset="0"/>
                <a:cs typeface="Tahoma" pitchFamily="34" charset="0"/>
              </a:rPr>
            </a:br>
            <a:endParaRPr lang="it-IT" sz="3600" b="1" u="sng" dirty="0">
              <a:solidFill>
                <a:srgbClr val="FF0000"/>
              </a:solidFill>
              <a:latin typeface="Tahoma" pitchFamily="34" charset="0"/>
              <a:cs typeface="Tahoma"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18929354"/>
      </p:ext>
    </p:extLst>
  </p:cSld>
  <p:clrMapOvr>
    <a:masterClrMapping/>
  </p:clrMapOvr>
  <mc:AlternateContent xmlns:mc="http://schemas.openxmlformats.org/markup-compatibility/2006" xmlns:p14="http://schemas.microsoft.com/office/powerpoint/2010/main">
    <mc:Choice Requires="p14">
      <p:transition spd="slow" p14:dur="2000" advTm="2648"/>
    </mc:Choice>
    <mc:Fallback xmlns="">
      <p:transition spd="slow" advTm="26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Datumsplatzhalter 3"/>
          <p:cNvSpPr txBox="1">
            <a:spLocks noGrp="1"/>
          </p:cNvSpPr>
          <p:nvPr/>
        </p:nvSpPr>
        <p:spPr bwMode="auto">
          <a:xfrm>
            <a:off x="102981" y="6529729"/>
            <a:ext cx="6448893" cy="457200"/>
          </a:xfrm>
          <a:prstGeom prst="rect">
            <a:avLst/>
          </a:prstGeom>
          <a:noFill/>
          <a:ln>
            <a:miter lim="800000"/>
            <a:headEnd/>
            <a:tailEnd/>
          </a:ln>
        </p:spPr>
        <p:txBody>
          <a:bodyPr/>
          <a:lstStyle/>
          <a:p>
            <a:pPr eaLnBrk="0" hangingPunct="0">
              <a:defRPr/>
            </a:pPr>
            <a:r>
              <a:rPr lang="en-US" sz="1600" dirty="0">
                <a:solidFill>
                  <a:schemeClr val="tx2"/>
                </a:solidFill>
                <a:latin typeface="Tahoma" pitchFamily="34" charset="0"/>
                <a:cs typeface="Tahoma" pitchFamily="34" charset="0"/>
              </a:rPr>
              <a:t>Seidel G. J Neuroimaging </a:t>
            </a:r>
            <a:r>
              <a:rPr lang="en-US" sz="1600" dirty="0" smtClean="0">
                <a:solidFill>
                  <a:schemeClr val="tx2"/>
                </a:solidFill>
                <a:latin typeface="Tahoma" pitchFamily="34" charset="0"/>
                <a:cs typeface="Tahoma" pitchFamily="34" charset="0"/>
              </a:rPr>
              <a:t>1995,  Lochner P </a:t>
            </a:r>
            <a:r>
              <a:rPr lang="de-DE" dirty="0"/>
              <a:t>J </a:t>
            </a:r>
            <a:r>
              <a:rPr lang="de-DE" dirty="0" err="1"/>
              <a:t>Neurol</a:t>
            </a:r>
            <a:r>
              <a:rPr lang="de-DE" dirty="0"/>
              <a:t>. 2020 </a:t>
            </a:r>
            <a:endParaRPr lang="de-DE" sz="1600" dirty="0">
              <a:solidFill>
                <a:schemeClr val="tx2"/>
              </a:solidFill>
              <a:latin typeface="Tahoma" pitchFamily="34" charset="0"/>
              <a:cs typeface="Tahoma" pitchFamily="34" charset="0"/>
            </a:endParaRPr>
          </a:p>
        </p:txBody>
      </p:sp>
      <p:sp>
        <p:nvSpPr>
          <p:cNvPr id="2" name="Titel 1"/>
          <p:cNvSpPr>
            <a:spLocks noGrp="1"/>
          </p:cNvSpPr>
          <p:nvPr>
            <p:ph type="title"/>
          </p:nvPr>
        </p:nvSpPr>
        <p:spPr>
          <a:xfrm>
            <a:off x="624418" y="908051"/>
            <a:ext cx="9815645" cy="375321"/>
          </a:xfrm>
        </p:spPr>
        <p:txBody>
          <a:bodyPr>
            <a:normAutofit fontScale="90000"/>
          </a:bodyPr>
          <a:lstStyle/>
          <a:p>
            <a:pPr algn="ctr"/>
            <a:r>
              <a:rPr lang="de-DE" sz="2400" b="1" dirty="0">
                <a:latin typeface="Tahoma" panose="020B0604030504040204" pitchFamily="34" charset="0"/>
                <a:ea typeface="Tahoma" panose="020B0604030504040204" pitchFamily="34" charset="0"/>
                <a:cs typeface="Tahoma" panose="020B0604030504040204" pitchFamily="34" charset="0"/>
              </a:rPr>
              <a:t>MIDLINE </a:t>
            </a:r>
            <a:r>
              <a:rPr lang="de-DE" sz="2400" b="1" dirty="0" smtClean="0">
                <a:latin typeface="Tahoma" panose="020B0604030504040204" pitchFamily="34" charset="0"/>
                <a:ea typeface="Tahoma" panose="020B0604030504040204" pitchFamily="34" charset="0"/>
                <a:cs typeface="Tahoma" panose="020B0604030504040204" pitchFamily="34" charset="0"/>
              </a:rPr>
              <a:t>SHIFT AND ONSD</a:t>
            </a:r>
            <a:endParaRPr lang="de-DE" sz="2400" b="1" dirty="0">
              <a:latin typeface="Tahoma" panose="020B0604030504040204" pitchFamily="34" charset="0"/>
              <a:ea typeface="Tahoma" panose="020B0604030504040204" pitchFamily="34" charset="0"/>
              <a:cs typeface="Tahoma" panose="020B0604030504040204" pitchFamily="34" charset="0"/>
            </a:endParaRPr>
          </a:p>
        </p:txBody>
      </p:sp>
      <p:sp>
        <p:nvSpPr>
          <p:cNvPr id="63495" name="Rectangle 3"/>
          <p:cNvSpPr>
            <a:spLocks noGrp="1" noChangeArrowheads="1"/>
          </p:cNvSpPr>
          <p:nvPr>
            <p:ph idx="1"/>
          </p:nvPr>
        </p:nvSpPr>
        <p:spPr/>
        <p:txBody>
          <a:bodyPr/>
          <a:lstStyle/>
          <a:p>
            <a:pPr eaLnBrk="1" hangingPunct="1">
              <a:lnSpc>
                <a:spcPct val="80000"/>
              </a:lnSpc>
              <a:buFont typeface="Wingdings" pitchFamily="2" charset="2"/>
              <a:buNone/>
            </a:pPr>
            <a:endParaRPr lang="de-DE" altLang="de-DE" sz="2000" dirty="0">
              <a:solidFill>
                <a:srgbClr val="000000"/>
              </a:solidFill>
              <a:latin typeface="Algerian" pitchFamily="82" charset="0"/>
              <a:cs typeface="Times New Roman" pitchFamily="18" charset="0"/>
            </a:endParaRPr>
          </a:p>
          <a:p>
            <a:pPr eaLnBrk="1" hangingPunct="1">
              <a:lnSpc>
                <a:spcPct val="80000"/>
              </a:lnSpc>
              <a:buFont typeface="Wingdings" pitchFamily="2" charset="2"/>
              <a:buNone/>
            </a:pPr>
            <a:endParaRPr lang="it-IT" altLang="de-DE" sz="2000" dirty="0">
              <a:solidFill>
                <a:srgbClr val="000099"/>
              </a:solidFill>
              <a:latin typeface="Tahoma" pitchFamily="34" charset="0"/>
              <a:cs typeface="Times New Roman" pitchFamily="18" charset="0"/>
            </a:endParaRPr>
          </a:p>
        </p:txBody>
      </p:sp>
      <p:pic>
        <p:nvPicPr>
          <p:cNvPr id="4" name="Grafik 3"/>
          <p:cNvPicPr>
            <a:picLocks noChangeAspect="1"/>
          </p:cNvPicPr>
          <p:nvPr/>
        </p:nvPicPr>
        <p:blipFill>
          <a:blip r:embed="rId5"/>
          <a:stretch>
            <a:fillRect/>
          </a:stretch>
        </p:blipFill>
        <p:spPr>
          <a:xfrm>
            <a:off x="449490" y="1771739"/>
            <a:ext cx="5299302" cy="2207154"/>
          </a:xfrm>
          <a:prstGeom prst="rect">
            <a:avLst/>
          </a:prstGeom>
        </p:spPr>
      </p:pic>
      <p:pic>
        <p:nvPicPr>
          <p:cNvPr id="3" name="Grafik 2"/>
          <p:cNvPicPr>
            <a:picLocks noChangeAspect="1"/>
          </p:cNvPicPr>
          <p:nvPr/>
        </p:nvPicPr>
        <p:blipFill>
          <a:blip r:embed="rId6"/>
          <a:stretch>
            <a:fillRect/>
          </a:stretch>
        </p:blipFill>
        <p:spPr>
          <a:xfrm>
            <a:off x="5976636" y="1701371"/>
            <a:ext cx="3358865" cy="2068436"/>
          </a:xfrm>
          <a:prstGeom prst="rect">
            <a:avLst/>
          </a:prstGeom>
        </p:spPr>
      </p:pic>
      <p:pic>
        <p:nvPicPr>
          <p:cNvPr id="5" name="Grafik 4"/>
          <p:cNvPicPr>
            <a:picLocks noChangeAspect="1"/>
          </p:cNvPicPr>
          <p:nvPr/>
        </p:nvPicPr>
        <p:blipFill>
          <a:blip r:embed="rId7"/>
          <a:stretch>
            <a:fillRect/>
          </a:stretch>
        </p:blipFill>
        <p:spPr>
          <a:xfrm>
            <a:off x="615835" y="4100975"/>
            <a:ext cx="3125733" cy="2504079"/>
          </a:xfrm>
          <a:prstGeom prst="rect">
            <a:avLst/>
          </a:prstGeom>
        </p:spPr>
      </p:pic>
      <p:pic>
        <p:nvPicPr>
          <p:cNvPr id="6" name="Grafik 5"/>
          <p:cNvPicPr>
            <a:picLocks noChangeAspect="1"/>
          </p:cNvPicPr>
          <p:nvPr/>
        </p:nvPicPr>
        <p:blipFill>
          <a:blip r:embed="rId8"/>
          <a:stretch>
            <a:fillRect/>
          </a:stretch>
        </p:blipFill>
        <p:spPr>
          <a:xfrm>
            <a:off x="3985314" y="4059408"/>
            <a:ext cx="4289478" cy="2226137"/>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9163653"/>
      </p:ext>
    </p:extLst>
  </p:cSld>
  <p:clrMapOvr>
    <a:masterClrMapping/>
  </p:clrMapOvr>
  <p:transition advTm="495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subTitle" idx="1"/>
          </p:nvPr>
        </p:nvSpPr>
        <p:spPr>
          <a:xfrm>
            <a:off x="615522" y="942473"/>
            <a:ext cx="8424936" cy="3960440"/>
          </a:xfrm>
        </p:spPr>
        <p:txBody>
          <a:bodyPr>
            <a:normAutofit fontScale="85000" lnSpcReduction="20000"/>
          </a:bodyPr>
          <a:lstStyle/>
          <a:p>
            <a:endParaRPr lang="de-DE" sz="3600" dirty="0">
              <a:solidFill>
                <a:schemeClr val="tx2"/>
              </a:solidFill>
              <a:latin typeface="Tahoma" pitchFamily="34" charset="0"/>
            </a:endParaRPr>
          </a:p>
          <a:p>
            <a:endParaRPr lang="de-DE" sz="3600" dirty="0">
              <a:solidFill>
                <a:schemeClr val="tx2"/>
              </a:solidFill>
              <a:latin typeface="Tahoma" pitchFamily="34" charset="0"/>
            </a:endParaRPr>
          </a:p>
          <a:p>
            <a:endParaRPr lang="de-DE" sz="3600" dirty="0">
              <a:solidFill>
                <a:srgbClr val="013E7A"/>
              </a:solidFill>
              <a:latin typeface="Tahoma" pitchFamily="34" charset="0"/>
            </a:endParaRPr>
          </a:p>
          <a:p>
            <a:endParaRPr lang="de-DE" sz="3600" dirty="0">
              <a:solidFill>
                <a:srgbClr val="013E7A"/>
              </a:solidFill>
              <a:latin typeface="Tahoma" pitchFamily="34" charset="0"/>
            </a:endParaRPr>
          </a:p>
          <a:p>
            <a:endParaRPr lang="de-DE" sz="3600" dirty="0">
              <a:solidFill>
                <a:srgbClr val="013E7A"/>
              </a:solidFill>
              <a:latin typeface="Tahoma" pitchFamily="34" charset="0"/>
            </a:endParaRPr>
          </a:p>
          <a:p>
            <a:pPr algn="ctr"/>
            <a:r>
              <a:rPr lang="de-DE" sz="3800" b="1" dirty="0">
                <a:solidFill>
                  <a:srgbClr val="92D050"/>
                </a:solidFill>
                <a:latin typeface="Tahoma" pitchFamily="34" charset="0"/>
              </a:rPr>
              <a:t>IDIOPATHIC INTRACRANIAL HYPERTENSION</a:t>
            </a:r>
          </a:p>
          <a:p>
            <a:pPr algn="ctr"/>
            <a:r>
              <a:rPr lang="de-DE" sz="3800" b="1" dirty="0">
                <a:solidFill>
                  <a:srgbClr val="92D050"/>
                </a:solidFill>
                <a:latin typeface="Tahoma" pitchFamily="34" charset="0"/>
              </a:rPr>
              <a:t>"PSEUDOTUMOR </a:t>
            </a:r>
            <a:r>
              <a:rPr lang="de-DE" sz="3800" b="1" dirty="0" smtClean="0">
                <a:solidFill>
                  <a:srgbClr val="92D050"/>
                </a:solidFill>
                <a:latin typeface="Tahoma" pitchFamily="34" charset="0"/>
              </a:rPr>
              <a:t>CEREBRI„</a:t>
            </a:r>
          </a:p>
          <a:p>
            <a:endParaRPr lang="en-GB" sz="3600" dirty="0">
              <a:solidFill>
                <a:srgbClr val="013E7A"/>
              </a:solidFill>
              <a:latin typeface="Tahoma" pitchFamily="34" charset="0"/>
            </a:endParaRPr>
          </a:p>
          <a:p>
            <a:endParaRPr lang="it-IT" sz="3600" dirty="0">
              <a:solidFill>
                <a:schemeClr val="tx2"/>
              </a:solidFill>
              <a:latin typeface="Tahoma" pitchFamily="34" charset="0"/>
            </a:endParaRPr>
          </a:p>
          <a:p>
            <a:endParaRPr lang="it-IT" sz="3600" dirty="0">
              <a:solidFill>
                <a:schemeClr val="tx2"/>
              </a:solidFill>
              <a:latin typeface="Tahoma"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48962326"/>
      </p:ext>
    </p:extLst>
  </p:cSld>
  <p:clrMapOvr>
    <a:masterClrMapping/>
  </p:clrMapOvr>
  <mc:AlternateContent xmlns:mc="http://schemas.openxmlformats.org/markup-compatibility/2006" xmlns:p14="http://schemas.microsoft.com/office/powerpoint/2010/main">
    <mc:Choice Requires="p14">
      <p:transition spd="slow" p14:dur="2000" advTm="3057"/>
    </mc:Choice>
    <mc:Fallback xmlns="">
      <p:transition spd="slow" advTm="3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07568" y="980730"/>
            <a:ext cx="7632848" cy="432047"/>
          </a:xfrm>
        </p:spPr>
        <p:txBody>
          <a:bodyPr/>
          <a:lstStyle/>
          <a:p>
            <a:pPr algn="ctr"/>
            <a:r>
              <a:rPr lang="en-US" sz="2000" b="1" kern="1200" dirty="0">
                <a:latin typeface="Tahoma" panose="020B0604030504040204" pitchFamily="34" charset="0"/>
                <a:ea typeface="Tahoma" panose="020B0604030504040204" pitchFamily="34" charset="0"/>
                <a:cs typeface="Tahoma" panose="020B0604030504040204" pitchFamily="34" charset="0"/>
              </a:rPr>
              <a:t>ONSD in primary and secondary intracranial hypertension </a:t>
            </a:r>
            <a:endParaRPr lang="de-DE" sz="2000" b="1" kern="1200" dirty="0">
              <a:latin typeface="Tahoma" panose="020B0604030504040204" pitchFamily="34" charset="0"/>
              <a:ea typeface="Tahoma" panose="020B0604030504040204" pitchFamily="34" charset="0"/>
              <a:cs typeface="Tahoma" panose="020B0604030504040204" pitchFamily="34" charset="0"/>
            </a:endParaRPr>
          </a:p>
        </p:txBody>
      </p:sp>
      <p:pic>
        <p:nvPicPr>
          <p:cNvPr id="4098" name="Picture 2"/>
          <p:cNvPicPr>
            <a:picLocks noGrp="1" noChangeAspect="1" noChangeArrowheads="1"/>
          </p:cNvPicPr>
          <p:nvPr>
            <p:ph sz="half" idx="1"/>
          </p:nvPr>
        </p:nvPicPr>
        <p:blipFill>
          <a:blip r:embed="rId5" cstate="print">
            <a:extLst>
              <a:ext uri="{28A0092B-C50C-407E-A947-70E740481C1C}">
                <a14:useLocalDpi xmlns:a14="http://schemas.microsoft.com/office/drawing/2010/main" val="0"/>
              </a:ext>
            </a:extLst>
          </a:blip>
          <a:stretch>
            <a:fillRect/>
          </a:stretch>
        </p:blipFill>
        <p:spPr bwMode="auto">
          <a:xfrm>
            <a:off x="751141" y="3037113"/>
            <a:ext cx="4027487" cy="32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hteck 6"/>
          <p:cNvSpPr/>
          <p:nvPr/>
        </p:nvSpPr>
        <p:spPr>
          <a:xfrm>
            <a:off x="-2860819" y="6519446"/>
            <a:ext cx="6311155" cy="338554"/>
          </a:xfrm>
          <a:prstGeom prst="rect">
            <a:avLst/>
          </a:prstGeom>
        </p:spPr>
        <p:txBody>
          <a:bodyPr wrap="square">
            <a:spAutoFit/>
          </a:bodyPr>
          <a:lstStyle/>
          <a:p>
            <a:pPr algn="r"/>
            <a:r>
              <a:rPr lang="de-DE" sz="1600" dirty="0">
                <a:latin typeface="Tahoma" panose="020B0604030504040204" pitchFamily="34" charset="0"/>
                <a:ea typeface="Tahoma" panose="020B0604030504040204" pitchFamily="34" charset="0"/>
                <a:cs typeface="Tahoma" panose="020B0604030504040204" pitchFamily="34" charset="0"/>
              </a:rPr>
              <a:t>Lochner P et al. BMC </a:t>
            </a:r>
            <a:r>
              <a:rPr lang="de-DE" sz="1600" dirty="0" err="1">
                <a:latin typeface="Tahoma" panose="020B0604030504040204" pitchFamily="34" charset="0"/>
                <a:ea typeface="Tahoma" panose="020B0604030504040204" pitchFamily="34" charset="0"/>
                <a:cs typeface="Tahoma" panose="020B0604030504040204" pitchFamily="34" charset="0"/>
              </a:rPr>
              <a:t>Neurol</a:t>
            </a:r>
            <a:r>
              <a:rPr lang="de-DE" sz="1600" dirty="0">
                <a:latin typeface="Tahoma" panose="020B0604030504040204" pitchFamily="34" charset="0"/>
                <a:ea typeface="Tahoma" panose="020B0604030504040204" pitchFamily="34" charset="0"/>
                <a:cs typeface="Tahoma" panose="020B0604030504040204" pitchFamily="34" charset="0"/>
              </a:rPr>
              <a:t> 2016</a:t>
            </a:r>
          </a:p>
        </p:txBody>
      </p:sp>
      <p:pic>
        <p:nvPicPr>
          <p:cNvPr id="8" name="Picture 2"/>
          <p:cNvPicPr>
            <a:picLocks noGrp="1" noChangeAspect="1" noChangeArrowheads="1"/>
          </p:cNvPicPr>
          <p:nvPr>
            <p:ph sz="half" idx="2"/>
          </p:nvPr>
        </p:nvPicPr>
        <p:blipFill>
          <a:blip r:embed="rId6" cstate="print">
            <a:extLst>
              <a:ext uri="{28A0092B-C50C-407E-A947-70E740481C1C}">
                <a14:useLocalDpi xmlns:a14="http://schemas.microsoft.com/office/drawing/2010/main" val="0"/>
              </a:ext>
            </a:extLst>
          </a:blip>
          <a:srcRect/>
          <a:stretch>
            <a:fillRect/>
          </a:stretch>
        </p:blipFill>
        <p:spPr bwMode="auto">
          <a:xfrm>
            <a:off x="5729710" y="3089041"/>
            <a:ext cx="3058792" cy="3096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platzhalter 4"/>
          <p:cNvSpPr txBox="1">
            <a:spLocks/>
          </p:cNvSpPr>
          <p:nvPr/>
        </p:nvSpPr>
        <p:spPr>
          <a:xfrm>
            <a:off x="5488690" y="2178732"/>
            <a:ext cx="4582963" cy="792088"/>
          </a:xfrm>
          <a:prstGeom prst="rect">
            <a:avLst/>
          </a:prstGeom>
        </p:spPr>
        <p:txBody>
          <a:bodyPr/>
          <a:lstStyle>
            <a:lvl1pPr marL="342900" indent="-342900" algn="l" rtl="0" eaLnBrk="1" fontAlgn="base" hangingPunct="1">
              <a:spcBef>
                <a:spcPct val="20000"/>
              </a:spcBef>
              <a:spcAft>
                <a:spcPct val="0"/>
              </a:spcAft>
              <a:buClr>
                <a:schemeClr val="tx1"/>
              </a:buClr>
              <a:buFont typeface="Wingdings" pitchFamily="-104" charset="2"/>
              <a:defRPr sz="1600">
                <a:solidFill>
                  <a:schemeClr val="tx1"/>
                </a:solidFill>
                <a:latin typeface="+mn-lt"/>
                <a:ea typeface="ＭＳ Ｐゴシック" pitchFamily="-104" charset="-128"/>
                <a:cs typeface="+mn-cs"/>
              </a:defRPr>
            </a:lvl1pPr>
            <a:lvl2pPr marL="742950" indent="-285750" algn="l" rtl="0" eaLnBrk="1" fontAlgn="base" hangingPunct="1">
              <a:spcBef>
                <a:spcPct val="20000"/>
              </a:spcBef>
              <a:spcAft>
                <a:spcPct val="0"/>
              </a:spcAft>
              <a:buClr>
                <a:schemeClr val="tx1"/>
              </a:buClr>
              <a:buFont typeface="Wingdings" pitchFamily="-104" charset="2"/>
              <a:buChar char="§"/>
              <a:defRPr sz="1400">
                <a:solidFill>
                  <a:schemeClr val="tx1"/>
                </a:solidFill>
                <a:latin typeface="+mn-lt"/>
                <a:ea typeface="ＭＳ Ｐゴシック" pitchFamily="-104" charset="-128"/>
              </a:defRPr>
            </a:lvl2pPr>
            <a:lvl3pPr marL="1143000" indent="-228600" algn="l" rtl="0" eaLnBrk="1" fontAlgn="base" hangingPunct="1">
              <a:spcBef>
                <a:spcPct val="20000"/>
              </a:spcBef>
              <a:spcAft>
                <a:spcPct val="0"/>
              </a:spcAft>
              <a:buClr>
                <a:schemeClr val="tx1"/>
              </a:buClr>
              <a:buFont typeface="Wingdings" pitchFamily="-104" charset="2"/>
              <a:buChar char="§"/>
              <a:defRPr sz="1400">
                <a:solidFill>
                  <a:schemeClr val="tx1"/>
                </a:solidFill>
                <a:latin typeface="+mn-lt"/>
                <a:ea typeface="ＭＳ Ｐゴシック" pitchFamily="-104" charset="-128"/>
              </a:defRPr>
            </a:lvl3pPr>
            <a:lvl4pPr marL="1600200" indent="-228600" algn="l" rtl="0" eaLnBrk="1" fontAlgn="base" hangingPunct="1">
              <a:spcBef>
                <a:spcPct val="20000"/>
              </a:spcBef>
              <a:spcAft>
                <a:spcPct val="0"/>
              </a:spcAft>
              <a:buClr>
                <a:schemeClr val="tx1"/>
              </a:buClr>
              <a:buFont typeface="Wingdings" pitchFamily="-104" charset="2"/>
              <a:buChar char="§"/>
              <a:defRPr sz="1400">
                <a:solidFill>
                  <a:schemeClr val="tx1"/>
                </a:solidFill>
                <a:latin typeface="+mn-lt"/>
                <a:ea typeface="ＭＳ Ｐゴシック" pitchFamily="-104" charset="-128"/>
              </a:defRPr>
            </a:lvl4pPr>
            <a:lvl5pPr marL="2057400" indent="-228600" algn="l" rtl="0" eaLnBrk="1" fontAlgn="base" hangingPunct="1">
              <a:spcBef>
                <a:spcPct val="20000"/>
              </a:spcBef>
              <a:spcAft>
                <a:spcPct val="0"/>
              </a:spcAft>
              <a:buClr>
                <a:schemeClr val="tx1"/>
              </a:buClr>
              <a:buFont typeface="Wingdings" pitchFamily="-104" charset="2"/>
              <a:buChar char="§"/>
              <a:defRPr sz="1400">
                <a:solidFill>
                  <a:schemeClr val="tx1"/>
                </a:solidFill>
                <a:latin typeface="+mn-lt"/>
                <a:ea typeface="ＭＳ Ｐゴシック" pitchFamily="-104" charset="-128"/>
              </a:defRPr>
            </a:lvl5pPr>
            <a:lvl6pPr marL="2514600" indent="-228600" algn="l" rtl="0" eaLnBrk="1" fontAlgn="base" hangingPunct="1">
              <a:spcBef>
                <a:spcPct val="20000"/>
              </a:spcBef>
              <a:spcAft>
                <a:spcPct val="0"/>
              </a:spcAft>
              <a:buClr>
                <a:schemeClr val="tx1"/>
              </a:buClr>
              <a:buFont typeface="Wingdings" pitchFamily="-104" charset="2"/>
              <a:buChar char="§"/>
              <a:defRPr sz="1400">
                <a:solidFill>
                  <a:schemeClr val="tx1"/>
                </a:solidFill>
                <a:latin typeface="+mn-lt"/>
                <a:ea typeface="ＭＳ Ｐゴシック" pitchFamily="-104" charset="-128"/>
              </a:defRPr>
            </a:lvl6pPr>
            <a:lvl7pPr marL="2971800" indent="-228600" algn="l" rtl="0" eaLnBrk="1" fontAlgn="base" hangingPunct="1">
              <a:spcBef>
                <a:spcPct val="20000"/>
              </a:spcBef>
              <a:spcAft>
                <a:spcPct val="0"/>
              </a:spcAft>
              <a:buClr>
                <a:schemeClr val="tx1"/>
              </a:buClr>
              <a:buFont typeface="Wingdings" pitchFamily="-104" charset="2"/>
              <a:buChar char="§"/>
              <a:defRPr sz="1400">
                <a:solidFill>
                  <a:schemeClr val="tx1"/>
                </a:solidFill>
                <a:latin typeface="+mn-lt"/>
                <a:ea typeface="ＭＳ Ｐゴシック" pitchFamily="-104" charset="-128"/>
              </a:defRPr>
            </a:lvl7pPr>
            <a:lvl8pPr marL="3429000" indent="-228600" algn="l" rtl="0" eaLnBrk="1" fontAlgn="base" hangingPunct="1">
              <a:spcBef>
                <a:spcPct val="20000"/>
              </a:spcBef>
              <a:spcAft>
                <a:spcPct val="0"/>
              </a:spcAft>
              <a:buClr>
                <a:schemeClr val="tx1"/>
              </a:buClr>
              <a:buFont typeface="Wingdings" pitchFamily="-104" charset="2"/>
              <a:buChar char="§"/>
              <a:defRPr sz="1400">
                <a:solidFill>
                  <a:schemeClr val="tx1"/>
                </a:solidFill>
                <a:latin typeface="+mn-lt"/>
                <a:ea typeface="ＭＳ Ｐゴシック" pitchFamily="-104" charset="-128"/>
              </a:defRPr>
            </a:lvl8pPr>
            <a:lvl9pPr marL="3886200" indent="-228600" algn="l" rtl="0" eaLnBrk="1" fontAlgn="base" hangingPunct="1">
              <a:spcBef>
                <a:spcPct val="20000"/>
              </a:spcBef>
              <a:spcAft>
                <a:spcPct val="0"/>
              </a:spcAft>
              <a:buClr>
                <a:schemeClr val="tx1"/>
              </a:buClr>
              <a:buFont typeface="Wingdings" pitchFamily="-104" charset="2"/>
              <a:buChar char="§"/>
              <a:defRPr sz="1400">
                <a:solidFill>
                  <a:schemeClr val="tx1"/>
                </a:solidFill>
                <a:latin typeface="+mn-lt"/>
                <a:ea typeface="ＭＳ Ｐゴシック" pitchFamily="-104" charset="-128"/>
              </a:defRPr>
            </a:lvl9pPr>
          </a:lstStyle>
          <a:p>
            <a:r>
              <a:rPr lang="de-DE" sz="1100" dirty="0">
                <a:latin typeface="Tahoma" panose="020B0604030504040204" pitchFamily="34" charset="0"/>
                <a:ea typeface="Tahoma" panose="020B0604030504040204" pitchFamily="34" charset="0"/>
                <a:cs typeface="Tahoma" panose="020B0604030504040204" pitchFamily="34" charset="0"/>
              </a:rPr>
              <a:t>       </a:t>
            </a:r>
            <a:r>
              <a:rPr lang="en-US" sz="1400" dirty="0">
                <a:latin typeface="Tahoma" panose="020B0604030504040204" pitchFamily="34" charset="0"/>
                <a:ea typeface="Tahoma" panose="020B0604030504040204" pitchFamily="34" charset="0"/>
                <a:cs typeface="Tahoma" panose="020B0604030504040204" pitchFamily="34" charset="0"/>
              </a:rPr>
              <a:t> Optimal cut-off value of ONSD to predict increased intracranial pressure: 5.93 mm (AUC = 0.85; 95 % CI: 0.68-0.94; p = 0.0001). Sensitivity and specificity 93 and 67%, respectively.</a:t>
            </a:r>
            <a:endParaRPr lang="de-DE" sz="1400" kern="0" dirty="0"/>
          </a:p>
        </p:txBody>
      </p:sp>
      <p:sp>
        <p:nvSpPr>
          <p:cNvPr id="3" name="Rechteck 2"/>
          <p:cNvSpPr/>
          <p:nvPr/>
        </p:nvSpPr>
        <p:spPr>
          <a:xfrm>
            <a:off x="815643" y="2420888"/>
            <a:ext cx="4104456" cy="307777"/>
          </a:xfrm>
          <a:prstGeom prst="rect">
            <a:avLst/>
          </a:prstGeom>
        </p:spPr>
        <p:txBody>
          <a:bodyPr wrap="square">
            <a:spAutoFit/>
          </a:bodyPr>
          <a:lstStyle/>
          <a:p>
            <a:pPr algn="ctr"/>
            <a:r>
              <a:rPr lang="en-US" sz="1400" dirty="0">
                <a:latin typeface="Tahoma" panose="020B0604030504040204" pitchFamily="34" charset="0"/>
                <a:ea typeface="Tahoma" panose="020B0604030504040204" pitchFamily="34" charset="0"/>
                <a:cs typeface="Tahoma" panose="020B0604030504040204" pitchFamily="34" charset="0"/>
              </a:rPr>
              <a:t>Boxplot (median with interquartile area)</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73060252"/>
      </p:ext>
    </p:extLst>
  </p:cSld>
  <p:clrMapOvr>
    <a:masterClrMapping/>
  </p:clrMapOvr>
  <mc:AlternateContent xmlns:mc="http://schemas.openxmlformats.org/markup-compatibility/2006" xmlns:p14="http://schemas.microsoft.com/office/powerpoint/2010/main">
    <mc:Choice Requires="p14">
      <p:transition spd="slow" p14:dur="2000" advTm="17160"/>
    </mc:Choice>
    <mc:Fallback xmlns="">
      <p:transition spd="slow" advTm="17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ChangeArrowheads="1"/>
          </p:cNvSpPr>
          <p:nvPr/>
        </p:nvSpPr>
        <p:spPr bwMode="auto">
          <a:xfrm>
            <a:off x="1524000" y="2359026"/>
            <a:ext cx="9144000" cy="460252"/>
          </a:xfrm>
          <a:prstGeom prst="rect">
            <a:avLst/>
          </a:prstGeom>
          <a:noFill/>
          <a:ln w="9525">
            <a:noFill/>
            <a:miter lim="800000"/>
            <a:headEnd/>
            <a:tailEnd/>
          </a:ln>
          <a:effectLst/>
        </p:spPr>
        <p:txBody>
          <a:bodyPr lIns="91439" tIns="45719" rIns="91439" bIns="45719">
            <a:spAutoFit/>
          </a:bodyPr>
          <a:lstStyle/>
          <a:p>
            <a:pPr fontAlgn="base">
              <a:spcBef>
                <a:spcPct val="0"/>
              </a:spcBef>
              <a:spcAft>
                <a:spcPct val="0"/>
              </a:spcAft>
            </a:pPr>
            <a:endParaRPr lang="x-none" sz="2391" dirty="0">
              <a:solidFill>
                <a:srgbClr val="000000"/>
              </a:solidFill>
              <a:latin typeface="Arial" charset="0"/>
              <a:ea typeface="ＭＳ Ｐゴシック" pitchFamily="-104" charset="-128"/>
            </a:endParaRPr>
          </a:p>
        </p:txBody>
      </p:sp>
      <p:pic>
        <p:nvPicPr>
          <p:cNvPr id="5124" name="Picture 4"/>
          <p:cNvPicPr>
            <a:picLocks noChangeAspect="1" noChangeArrowheads="1"/>
          </p:cNvPicPr>
          <p:nvPr/>
        </p:nvPicPr>
        <p:blipFill>
          <a:blip r:embed="rId4" cstate="print"/>
          <a:srcRect/>
          <a:stretch>
            <a:fillRect/>
          </a:stretch>
        </p:blipFill>
        <p:spPr bwMode="auto">
          <a:xfrm>
            <a:off x="3542399" y="1002714"/>
            <a:ext cx="1654537" cy="1654537"/>
          </a:xfrm>
          <a:prstGeom prst="rect">
            <a:avLst/>
          </a:prstGeom>
          <a:ln>
            <a:noFill/>
          </a:ln>
          <a:effectLst>
            <a:outerShdw blurRad="292100" dist="139700" dir="2700000" algn="tl" rotWithShape="0">
              <a:srgbClr val="333333">
                <a:alpha val="65000"/>
              </a:srgbClr>
            </a:outerShdw>
          </a:effectLst>
        </p:spPr>
      </p:pic>
      <p:pic>
        <p:nvPicPr>
          <p:cNvPr id="5126" name="Picture 6"/>
          <p:cNvPicPr>
            <a:picLocks noChangeAspect="1" noChangeArrowheads="1"/>
          </p:cNvPicPr>
          <p:nvPr/>
        </p:nvPicPr>
        <p:blipFill>
          <a:blip r:embed="rId5" cstate="print"/>
          <a:srcRect/>
          <a:stretch>
            <a:fillRect/>
          </a:stretch>
        </p:blipFill>
        <p:spPr bwMode="auto">
          <a:xfrm>
            <a:off x="1286871" y="938867"/>
            <a:ext cx="1985412" cy="1872208"/>
          </a:xfrm>
          <a:prstGeom prst="rect">
            <a:avLst/>
          </a:prstGeom>
          <a:noFill/>
          <a:ln w="9525">
            <a:noFill/>
            <a:miter lim="800000"/>
            <a:headEnd/>
            <a:tailEnd/>
          </a:ln>
        </p:spPr>
      </p:pic>
      <p:pic>
        <p:nvPicPr>
          <p:cNvPr id="5128" name="Picture 8" descr="ffinestre acustiche"/>
          <p:cNvPicPr>
            <a:picLocks noChangeAspect="1" noChangeArrowheads="1"/>
          </p:cNvPicPr>
          <p:nvPr/>
        </p:nvPicPr>
        <p:blipFill>
          <a:blip r:embed="rId6" cstate="print"/>
          <a:srcRect/>
          <a:stretch>
            <a:fillRect/>
          </a:stretch>
        </p:blipFill>
        <p:spPr bwMode="auto">
          <a:xfrm>
            <a:off x="5346307" y="1047783"/>
            <a:ext cx="1826544" cy="1440160"/>
          </a:xfrm>
          <a:prstGeom prst="rect">
            <a:avLst/>
          </a:prstGeom>
          <a:noFill/>
        </p:spPr>
      </p:pic>
      <p:pic>
        <p:nvPicPr>
          <p:cNvPr id="2" name="Grafik 1"/>
          <p:cNvPicPr>
            <a:picLocks noChangeAspect="1"/>
          </p:cNvPicPr>
          <p:nvPr/>
        </p:nvPicPr>
        <p:blipFill>
          <a:blip r:embed="rId7"/>
          <a:stretch>
            <a:fillRect/>
          </a:stretch>
        </p:blipFill>
        <p:spPr>
          <a:xfrm>
            <a:off x="8184232" y="1089328"/>
            <a:ext cx="1565474" cy="1721747"/>
          </a:xfrm>
          <a:prstGeom prst="rect">
            <a:avLst/>
          </a:prstGeom>
        </p:spPr>
      </p:pic>
      <p:pic>
        <p:nvPicPr>
          <p:cNvPr id="3" name="Grafik 2"/>
          <p:cNvPicPr>
            <a:picLocks noChangeAspect="1"/>
          </p:cNvPicPr>
          <p:nvPr/>
        </p:nvPicPr>
        <p:blipFill>
          <a:blip r:embed="rId8"/>
          <a:stretch>
            <a:fillRect/>
          </a:stretch>
        </p:blipFill>
        <p:spPr>
          <a:xfrm>
            <a:off x="2279577" y="3140969"/>
            <a:ext cx="2852643" cy="3068027"/>
          </a:xfrm>
          <a:prstGeom prst="rect">
            <a:avLst/>
          </a:prstGeom>
        </p:spPr>
      </p:pic>
      <p:pic>
        <p:nvPicPr>
          <p:cNvPr id="4" name="Grafik 3"/>
          <p:cNvPicPr>
            <a:picLocks noChangeAspect="1"/>
          </p:cNvPicPr>
          <p:nvPr/>
        </p:nvPicPr>
        <p:blipFill>
          <a:blip r:embed="rId9"/>
          <a:stretch>
            <a:fillRect/>
          </a:stretch>
        </p:blipFill>
        <p:spPr>
          <a:xfrm>
            <a:off x="6568544" y="3140969"/>
            <a:ext cx="3029736" cy="3068027"/>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67864295"/>
      </p:ext>
    </p:extLst>
  </p:cSld>
  <p:clrMapOvr>
    <a:masterClrMapping/>
  </p:clrMapOvr>
  <mc:AlternateContent xmlns:mc="http://schemas.openxmlformats.org/markup-compatibility/2006" xmlns:p14="http://schemas.microsoft.com/office/powerpoint/2010/main">
    <mc:Choice Requires="p14">
      <p:transition spd="slow" p14:dur="2000" advTm="11838"/>
    </mc:Choice>
    <mc:Fallback xmlns="">
      <p:transition spd="slow" advTm="118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Inhaltsplatzhalter 9"/>
          <p:cNvGraphicFramePr>
            <a:graphicFrameLocks noGrp="1"/>
          </p:cNvGraphicFramePr>
          <p:nvPr>
            <p:ph idx="1"/>
            <p:extLst>
              <p:ext uri="{D42A27DB-BD31-4B8C-83A1-F6EECF244321}">
                <p14:modId xmlns:p14="http://schemas.microsoft.com/office/powerpoint/2010/main" val="3083485435"/>
              </p:ext>
            </p:extLst>
          </p:nvPr>
        </p:nvGraphicFramePr>
        <p:xfrm>
          <a:off x="1919536" y="2348880"/>
          <a:ext cx="8391558" cy="2468880"/>
        </p:xfrm>
        <a:graphic>
          <a:graphicData uri="http://schemas.openxmlformats.org/drawingml/2006/table">
            <a:tbl>
              <a:tblPr/>
              <a:tblGrid>
                <a:gridCol w="2236026">
                  <a:extLst>
                    <a:ext uri="{9D8B030D-6E8A-4147-A177-3AD203B41FA5}">
                      <a16:colId xmlns:a16="http://schemas.microsoft.com/office/drawing/2014/main" val="20000"/>
                    </a:ext>
                  </a:extLst>
                </a:gridCol>
                <a:gridCol w="2051844">
                  <a:extLst>
                    <a:ext uri="{9D8B030D-6E8A-4147-A177-3AD203B41FA5}">
                      <a16:colId xmlns:a16="http://schemas.microsoft.com/office/drawing/2014/main" val="20001"/>
                    </a:ext>
                  </a:extLst>
                </a:gridCol>
                <a:gridCol w="2051844">
                  <a:extLst>
                    <a:ext uri="{9D8B030D-6E8A-4147-A177-3AD203B41FA5}">
                      <a16:colId xmlns:a16="http://schemas.microsoft.com/office/drawing/2014/main" val="20002"/>
                    </a:ext>
                  </a:extLst>
                </a:gridCol>
                <a:gridCol w="2051844">
                  <a:extLst>
                    <a:ext uri="{9D8B030D-6E8A-4147-A177-3AD203B41FA5}">
                      <a16:colId xmlns:a16="http://schemas.microsoft.com/office/drawing/2014/main" val="20003"/>
                    </a:ext>
                  </a:extLst>
                </a:gridCol>
              </a:tblGrid>
              <a:tr h="640080">
                <a:tc>
                  <a:txBody>
                    <a:bodyPr/>
                    <a:lstStyle/>
                    <a:p>
                      <a:r>
                        <a:rPr lang="de-DE" sz="1800" b="1" dirty="0">
                          <a:latin typeface="Tahoma" panose="020B0604030504040204" pitchFamily="34" charset="0"/>
                          <a:ea typeface="Tahoma" panose="020B0604030504040204" pitchFamily="34" charset="0"/>
                          <a:cs typeface="Tahoma" panose="020B0604030504040204" pitchFamily="34" charset="0"/>
                        </a:rPr>
                        <a:t>Parameter</a:t>
                      </a:r>
                    </a:p>
                  </a:txBody>
                  <a:tcPr anchor="ctr">
                    <a:lnL>
                      <a:noFill/>
                    </a:lnL>
                    <a:lnR>
                      <a:noFill/>
                    </a:lnR>
                    <a:lnT>
                      <a:noFill/>
                    </a:lnT>
                    <a:lnB>
                      <a:noFill/>
                    </a:lnB>
                  </a:tcPr>
                </a:tc>
                <a:tc>
                  <a:txBody>
                    <a:bodyPr/>
                    <a:lstStyle/>
                    <a:p>
                      <a:r>
                        <a:rPr lang="de-DE" sz="1800" b="1" dirty="0" smtClean="0">
                          <a:latin typeface="Tahoma" panose="020B0604030504040204" pitchFamily="34" charset="0"/>
                          <a:ea typeface="Tahoma" panose="020B0604030504040204" pitchFamily="34" charset="0"/>
                          <a:cs typeface="Tahoma" panose="020B0604030504040204" pitchFamily="34" charset="0"/>
                        </a:rPr>
                        <a:t>Time0</a:t>
                      </a:r>
                      <a:endParaRPr lang="de-DE" sz="1800" b="1" dirty="0">
                        <a:latin typeface="Tahoma" panose="020B0604030504040204" pitchFamily="34" charset="0"/>
                        <a:ea typeface="Tahoma" panose="020B0604030504040204" pitchFamily="34" charset="0"/>
                        <a:cs typeface="Tahoma" panose="020B0604030504040204" pitchFamily="34" charset="0"/>
                      </a:endParaRPr>
                    </a:p>
                  </a:txBody>
                  <a:tcPr anchor="ctr">
                    <a:lnL>
                      <a:noFill/>
                    </a:lnL>
                    <a:lnR>
                      <a:noFill/>
                    </a:lnR>
                    <a:lnT>
                      <a:noFill/>
                    </a:lnT>
                    <a:lnB>
                      <a:noFill/>
                    </a:lnB>
                  </a:tcPr>
                </a:tc>
                <a:tc>
                  <a:txBody>
                    <a:bodyPr/>
                    <a:lstStyle/>
                    <a:p>
                      <a:r>
                        <a:rPr lang="de-DE" sz="1800" b="1" dirty="0" smtClean="0">
                          <a:latin typeface="Tahoma" panose="020B0604030504040204" pitchFamily="34" charset="0"/>
                          <a:ea typeface="Tahoma" panose="020B0604030504040204" pitchFamily="34" charset="0"/>
                          <a:cs typeface="Tahoma" panose="020B0604030504040204" pitchFamily="34" charset="0"/>
                        </a:rPr>
                        <a:t>After 6 </a:t>
                      </a:r>
                      <a:r>
                        <a:rPr lang="de-DE" sz="1800" b="1" dirty="0" err="1" smtClean="0">
                          <a:latin typeface="Tahoma" panose="020B0604030504040204" pitchFamily="34" charset="0"/>
                          <a:ea typeface="Tahoma" panose="020B0604030504040204" pitchFamily="34" charset="0"/>
                          <a:cs typeface="Tahoma" panose="020B0604030504040204" pitchFamily="34" charset="0"/>
                        </a:rPr>
                        <a:t>Months</a:t>
                      </a:r>
                      <a:endParaRPr lang="de-DE" sz="1800" b="1" dirty="0">
                        <a:latin typeface="Tahoma" panose="020B0604030504040204" pitchFamily="34" charset="0"/>
                        <a:ea typeface="Tahoma" panose="020B0604030504040204" pitchFamily="34" charset="0"/>
                        <a:cs typeface="Tahoma" panose="020B0604030504040204" pitchFamily="34" charset="0"/>
                      </a:endParaRPr>
                    </a:p>
                  </a:txBody>
                  <a:tcPr anchor="ctr">
                    <a:lnL>
                      <a:noFill/>
                    </a:lnL>
                    <a:lnR>
                      <a:noFill/>
                    </a:lnR>
                    <a:lnT>
                      <a:noFill/>
                    </a:lnT>
                    <a:lnB>
                      <a:noFill/>
                    </a:lnB>
                  </a:tcPr>
                </a:tc>
                <a:tc>
                  <a:txBody>
                    <a:bodyPr/>
                    <a:lstStyle/>
                    <a:p>
                      <a:r>
                        <a:rPr lang="en-US" sz="1800" b="1" dirty="0" smtClean="0">
                          <a:latin typeface="Tahoma" panose="020B0604030504040204" pitchFamily="34" charset="0"/>
                          <a:ea typeface="Tahoma" panose="020B0604030504040204" pitchFamily="34" charset="0"/>
                          <a:cs typeface="Tahoma" panose="020B0604030504040204" pitchFamily="34" charset="0"/>
                        </a:rPr>
                        <a:t>p-value</a:t>
                      </a:r>
                      <a:endParaRPr lang="en-US" sz="1800" b="1" dirty="0">
                        <a:latin typeface="Tahoma" panose="020B0604030504040204" pitchFamily="34" charset="0"/>
                        <a:ea typeface="Tahoma" panose="020B0604030504040204" pitchFamily="34" charset="0"/>
                        <a:cs typeface="Tahoma" panose="020B0604030504040204" pitchFamily="34" charset="0"/>
                      </a:endParaRPr>
                    </a:p>
                  </a:txBody>
                  <a:tcPr anchor="ctr">
                    <a:lnL>
                      <a:noFill/>
                    </a:lnL>
                    <a:lnR>
                      <a:noFill/>
                    </a:lnR>
                    <a:lnT>
                      <a:noFill/>
                    </a:lnT>
                    <a:lnB>
                      <a:noFill/>
                    </a:lnB>
                  </a:tcPr>
                </a:tc>
                <a:extLst>
                  <a:ext uri="{0D108BD9-81ED-4DB2-BD59-A6C34878D82A}">
                    <a16:rowId xmlns:a16="http://schemas.microsoft.com/office/drawing/2014/main" val="10000"/>
                  </a:ext>
                </a:extLst>
              </a:tr>
              <a:tr h="365760">
                <a:tc>
                  <a:txBody>
                    <a:bodyPr/>
                    <a:lstStyle/>
                    <a:p>
                      <a:r>
                        <a:rPr lang="de-DE" sz="1800" dirty="0">
                          <a:latin typeface="Tahoma" panose="020B0604030504040204" pitchFamily="34" charset="0"/>
                          <a:ea typeface="Tahoma" panose="020B0604030504040204" pitchFamily="34" charset="0"/>
                          <a:cs typeface="Tahoma" panose="020B0604030504040204" pitchFamily="34" charset="0"/>
                        </a:rPr>
                        <a:t>ONSD </a:t>
                      </a:r>
                      <a:r>
                        <a:rPr lang="de-DE" sz="1800" dirty="0" smtClean="0">
                          <a:latin typeface="Tahoma" panose="020B0604030504040204" pitchFamily="34" charset="0"/>
                          <a:ea typeface="Tahoma" panose="020B0604030504040204" pitchFamily="34" charset="0"/>
                          <a:cs typeface="Tahoma" panose="020B0604030504040204" pitchFamily="34" charset="0"/>
                        </a:rPr>
                        <a:t>[mm]</a:t>
                      </a:r>
                      <a:endParaRPr lang="de-DE" sz="1800" dirty="0">
                        <a:latin typeface="Tahoma" panose="020B0604030504040204" pitchFamily="34" charset="0"/>
                        <a:ea typeface="Tahoma" panose="020B0604030504040204" pitchFamily="34" charset="0"/>
                        <a:cs typeface="Tahoma" panose="020B0604030504040204" pitchFamily="34" charset="0"/>
                      </a:endParaRPr>
                    </a:p>
                  </a:txBody>
                  <a:tcPr anchor="ctr">
                    <a:lnL>
                      <a:noFill/>
                    </a:lnL>
                    <a:lnR>
                      <a:noFill/>
                    </a:lnR>
                    <a:lnT>
                      <a:noFill/>
                    </a:lnT>
                    <a:lnB>
                      <a:noFill/>
                    </a:lnB>
                  </a:tcPr>
                </a:tc>
                <a:tc>
                  <a:txBody>
                    <a:bodyPr/>
                    <a:lstStyle/>
                    <a:p>
                      <a:r>
                        <a:rPr lang="de-DE" sz="1800" dirty="0" smtClean="0">
                          <a:latin typeface="Tahoma" panose="020B0604030504040204" pitchFamily="34" charset="0"/>
                          <a:ea typeface="Tahoma" panose="020B0604030504040204" pitchFamily="34" charset="0"/>
                          <a:cs typeface="Tahoma" panose="020B0604030504040204" pitchFamily="34" charset="0"/>
                        </a:rPr>
                        <a:t>6,51 </a:t>
                      </a:r>
                      <a:r>
                        <a:rPr lang="de-DE" sz="1800" dirty="0">
                          <a:latin typeface="Tahoma" panose="020B0604030504040204" pitchFamily="34" charset="0"/>
                          <a:ea typeface="Tahoma" panose="020B0604030504040204" pitchFamily="34" charset="0"/>
                          <a:cs typeface="Tahoma" panose="020B0604030504040204" pitchFamily="34" charset="0"/>
                        </a:rPr>
                        <a:t>(</a:t>
                      </a:r>
                      <a:r>
                        <a:rPr lang="de-DE" sz="1800" dirty="0" smtClean="0">
                          <a:latin typeface="Tahoma" panose="020B0604030504040204" pitchFamily="34" charset="0"/>
                          <a:ea typeface="Tahoma" panose="020B0604030504040204" pitchFamily="34" charset="0"/>
                          <a:cs typeface="Tahoma" panose="020B0604030504040204" pitchFamily="34" charset="0"/>
                        </a:rPr>
                        <a:t>6,13–7,10</a:t>
                      </a:r>
                      <a:r>
                        <a:rPr lang="de-DE" sz="1800" dirty="0">
                          <a:latin typeface="Tahoma" panose="020B0604030504040204" pitchFamily="34" charset="0"/>
                          <a:ea typeface="Tahoma" panose="020B0604030504040204" pitchFamily="34" charset="0"/>
                          <a:cs typeface="Tahoma" panose="020B0604030504040204" pitchFamily="34" charset="0"/>
                        </a:rPr>
                        <a:t>)</a:t>
                      </a:r>
                    </a:p>
                  </a:txBody>
                  <a:tcPr anchor="ctr">
                    <a:lnL>
                      <a:noFill/>
                    </a:lnL>
                    <a:lnR>
                      <a:noFill/>
                    </a:lnR>
                    <a:lnT>
                      <a:noFill/>
                    </a:lnT>
                    <a:lnB>
                      <a:noFill/>
                    </a:lnB>
                  </a:tcPr>
                </a:tc>
                <a:tc>
                  <a:txBody>
                    <a:bodyPr/>
                    <a:lstStyle/>
                    <a:p>
                      <a:r>
                        <a:rPr lang="de-DE" sz="1800" dirty="0" smtClean="0">
                          <a:latin typeface="Tahoma" panose="020B0604030504040204" pitchFamily="34" charset="0"/>
                          <a:ea typeface="Tahoma" panose="020B0604030504040204" pitchFamily="34" charset="0"/>
                          <a:cs typeface="Tahoma" panose="020B0604030504040204" pitchFamily="34" charset="0"/>
                        </a:rPr>
                        <a:t>6,08 </a:t>
                      </a:r>
                      <a:r>
                        <a:rPr lang="de-DE" sz="1800" dirty="0">
                          <a:latin typeface="Tahoma" panose="020B0604030504040204" pitchFamily="34" charset="0"/>
                          <a:ea typeface="Tahoma" panose="020B0604030504040204" pitchFamily="34" charset="0"/>
                          <a:cs typeface="Tahoma" panose="020B0604030504040204" pitchFamily="34" charset="0"/>
                        </a:rPr>
                        <a:t>(</a:t>
                      </a:r>
                      <a:r>
                        <a:rPr lang="de-DE" sz="1800" dirty="0" smtClean="0">
                          <a:latin typeface="Tahoma" panose="020B0604030504040204" pitchFamily="34" charset="0"/>
                          <a:ea typeface="Tahoma" panose="020B0604030504040204" pitchFamily="34" charset="0"/>
                          <a:cs typeface="Tahoma" panose="020B0604030504040204" pitchFamily="34" charset="0"/>
                        </a:rPr>
                        <a:t>5,59–6,73</a:t>
                      </a:r>
                      <a:r>
                        <a:rPr lang="de-DE" sz="1800" dirty="0">
                          <a:latin typeface="Tahoma" panose="020B0604030504040204" pitchFamily="34" charset="0"/>
                          <a:ea typeface="Tahoma" panose="020B0604030504040204" pitchFamily="34" charset="0"/>
                          <a:cs typeface="Tahoma" panose="020B0604030504040204" pitchFamily="34" charset="0"/>
                        </a:rPr>
                        <a:t>)</a:t>
                      </a:r>
                    </a:p>
                  </a:txBody>
                  <a:tcPr anchor="ctr">
                    <a:lnL>
                      <a:noFill/>
                    </a:lnL>
                    <a:lnR>
                      <a:noFill/>
                    </a:lnR>
                    <a:lnT>
                      <a:noFill/>
                    </a:lnT>
                    <a:lnB>
                      <a:noFill/>
                    </a:lnB>
                  </a:tcPr>
                </a:tc>
                <a:tc>
                  <a:txBody>
                    <a:bodyPr/>
                    <a:lstStyle/>
                    <a:p>
                      <a:r>
                        <a:rPr lang="de-DE" sz="1800" dirty="0" smtClean="0">
                          <a:latin typeface="Tahoma" panose="020B0604030504040204" pitchFamily="34" charset="0"/>
                          <a:ea typeface="Tahoma" panose="020B0604030504040204" pitchFamily="34" charset="0"/>
                          <a:cs typeface="Tahoma" panose="020B0604030504040204" pitchFamily="34" charset="0"/>
                        </a:rPr>
                        <a:t>0,002</a:t>
                      </a:r>
                      <a:endParaRPr lang="de-DE" sz="1800" dirty="0">
                        <a:latin typeface="Tahoma" panose="020B0604030504040204" pitchFamily="34" charset="0"/>
                        <a:ea typeface="Tahoma" panose="020B0604030504040204" pitchFamily="34" charset="0"/>
                        <a:cs typeface="Tahoma" panose="020B0604030504040204" pitchFamily="34" charset="0"/>
                      </a:endParaRPr>
                    </a:p>
                  </a:txBody>
                  <a:tcPr anchor="ctr">
                    <a:lnL>
                      <a:noFill/>
                    </a:lnL>
                    <a:lnR>
                      <a:noFill/>
                    </a:lnR>
                    <a:lnT>
                      <a:noFill/>
                    </a:lnT>
                    <a:lnB>
                      <a:noFill/>
                    </a:lnB>
                  </a:tcPr>
                </a:tc>
                <a:extLst>
                  <a:ext uri="{0D108BD9-81ED-4DB2-BD59-A6C34878D82A}">
                    <a16:rowId xmlns:a16="http://schemas.microsoft.com/office/drawing/2014/main" val="10001"/>
                  </a:ext>
                </a:extLst>
              </a:tr>
              <a:tr h="365760">
                <a:tc>
                  <a:txBody>
                    <a:bodyPr/>
                    <a:lstStyle/>
                    <a:p>
                      <a:r>
                        <a:rPr lang="de-DE" sz="1800" dirty="0">
                          <a:latin typeface="Tahoma" panose="020B0604030504040204" pitchFamily="34" charset="0"/>
                          <a:ea typeface="Tahoma" panose="020B0604030504040204" pitchFamily="34" charset="0"/>
                          <a:cs typeface="Tahoma" panose="020B0604030504040204" pitchFamily="34" charset="0"/>
                        </a:rPr>
                        <a:t>OND </a:t>
                      </a:r>
                      <a:r>
                        <a:rPr lang="de-DE" sz="1800" dirty="0" smtClean="0">
                          <a:latin typeface="Tahoma" panose="020B0604030504040204" pitchFamily="34" charset="0"/>
                          <a:ea typeface="Tahoma" panose="020B0604030504040204" pitchFamily="34" charset="0"/>
                          <a:cs typeface="Tahoma" panose="020B0604030504040204" pitchFamily="34" charset="0"/>
                        </a:rPr>
                        <a:t>[mm]</a:t>
                      </a:r>
                      <a:endParaRPr lang="de-DE" sz="1800" dirty="0">
                        <a:latin typeface="Tahoma" panose="020B0604030504040204" pitchFamily="34" charset="0"/>
                        <a:ea typeface="Tahoma" panose="020B0604030504040204" pitchFamily="34" charset="0"/>
                        <a:cs typeface="Tahoma" panose="020B0604030504040204" pitchFamily="34" charset="0"/>
                      </a:endParaRPr>
                    </a:p>
                  </a:txBody>
                  <a:tcPr anchor="ctr">
                    <a:lnL>
                      <a:noFill/>
                    </a:lnL>
                    <a:lnR>
                      <a:noFill/>
                    </a:lnR>
                    <a:lnT>
                      <a:noFill/>
                    </a:lnT>
                    <a:lnB>
                      <a:noFill/>
                    </a:lnB>
                  </a:tcPr>
                </a:tc>
                <a:tc>
                  <a:txBody>
                    <a:bodyPr/>
                    <a:lstStyle/>
                    <a:p>
                      <a:r>
                        <a:rPr lang="de-DE" sz="1800" dirty="0" smtClean="0">
                          <a:latin typeface="Tahoma" panose="020B0604030504040204" pitchFamily="34" charset="0"/>
                          <a:ea typeface="Tahoma" panose="020B0604030504040204" pitchFamily="34" charset="0"/>
                          <a:cs typeface="Tahoma" panose="020B0604030504040204" pitchFamily="34" charset="0"/>
                        </a:rPr>
                        <a:t>3,02 </a:t>
                      </a:r>
                      <a:r>
                        <a:rPr lang="de-DE" sz="1800" dirty="0">
                          <a:latin typeface="Tahoma" panose="020B0604030504040204" pitchFamily="34" charset="0"/>
                          <a:ea typeface="Tahoma" panose="020B0604030504040204" pitchFamily="34" charset="0"/>
                          <a:cs typeface="Tahoma" panose="020B0604030504040204" pitchFamily="34" charset="0"/>
                        </a:rPr>
                        <a:t>(</a:t>
                      </a:r>
                      <a:r>
                        <a:rPr lang="de-DE" sz="1800" dirty="0" smtClean="0">
                          <a:latin typeface="Tahoma" panose="020B0604030504040204" pitchFamily="34" charset="0"/>
                          <a:ea typeface="Tahoma" panose="020B0604030504040204" pitchFamily="34" charset="0"/>
                          <a:cs typeface="Tahoma" panose="020B0604030504040204" pitchFamily="34" charset="0"/>
                        </a:rPr>
                        <a:t>2,86–3,27</a:t>
                      </a:r>
                      <a:r>
                        <a:rPr lang="de-DE" sz="1800" dirty="0">
                          <a:latin typeface="Tahoma" panose="020B0604030504040204" pitchFamily="34" charset="0"/>
                          <a:ea typeface="Tahoma" panose="020B0604030504040204" pitchFamily="34" charset="0"/>
                          <a:cs typeface="Tahoma" panose="020B0604030504040204" pitchFamily="34" charset="0"/>
                        </a:rPr>
                        <a:t>)</a:t>
                      </a:r>
                    </a:p>
                  </a:txBody>
                  <a:tcPr anchor="ctr">
                    <a:lnL>
                      <a:noFill/>
                    </a:lnL>
                    <a:lnR>
                      <a:noFill/>
                    </a:lnR>
                    <a:lnT>
                      <a:noFill/>
                    </a:lnT>
                    <a:lnB>
                      <a:noFill/>
                    </a:lnB>
                  </a:tcPr>
                </a:tc>
                <a:tc>
                  <a:txBody>
                    <a:bodyPr/>
                    <a:lstStyle/>
                    <a:p>
                      <a:r>
                        <a:rPr lang="de-DE" sz="1800" dirty="0" smtClean="0">
                          <a:latin typeface="Tahoma" panose="020B0604030504040204" pitchFamily="34" charset="0"/>
                          <a:ea typeface="Tahoma" panose="020B0604030504040204" pitchFamily="34" charset="0"/>
                          <a:cs typeface="Tahoma" panose="020B0604030504040204" pitchFamily="34" charset="0"/>
                        </a:rPr>
                        <a:t>2,87 </a:t>
                      </a:r>
                      <a:r>
                        <a:rPr lang="de-DE" sz="1800" dirty="0">
                          <a:latin typeface="Tahoma" panose="020B0604030504040204" pitchFamily="34" charset="0"/>
                          <a:ea typeface="Tahoma" panose="020B0604030504040204" pitchFamily="34" charset="0"/>
                          <a:cs typeface="Tahoma" panose="020B0604030504040204" pitchFamily="34" charset="0"/>
                        </a:rPr>
                        <a:t>(</a:t>
                      </a:r>
                      <a:r>
                        <a:rPr lang="de-DE" sz="1800" dirty="0" smtClean="0">
                          <a:latin typeface="Tahoma" panose="020B0604030504040204" pitchFamily="34" charset="0"/>
                          <a:ea typeface="Tahoma" panose="020B0604030504040204" pitchFamily="34" charset="0"/>
                          <a:cs typeface="Tahoma" panose="020B0604030504040204" pitchFamily="34" charset="0"/>
                        </a:rPr>
                        <a:t>2,70–3,15</a:t>
                      </a:r>
                      <a:r>
                        <a:rPr lang="de-DE" sz="1800" dirty="0">
                          <a:latin typeface="Tahoma" panose="020B0604030504040204" pitchFamily="34" charset="0"/>
                          <a:ea typeface="Tahoma" panose="020B0604030504040204" pitchFamily="34" charset="0"/>
                          <a:cs typeface="Tahoma" panose="020B0604030504040204" pitchFamily="34" charset="0"/>
                        </a:rPr>
                        <a:t>)</a:t>
                      </a:r>
                    </a:p>
                  </a:txBody>
                  <a:tcPr anchor="ctr">
                    <a:lnL>
                      <a:noFill/>
                    </a:lnL>
                    <a:lnR>
                      <a:noFill/>
                    </a:lnR>
                    <a:lnT>
                      <a:noFill/>
                    </a:lnT>
                    <a:lnB>
                      <a:noFill/>
                    </a:lnB>
                  </a:tcPr>
                </a:tc>
                <a:tc>
                  <a:txBody>
                    <a:bodyPr/>
                    <a:lstStyle/>
                    <a:p>
                      <a:r>
                        <a:rPr lang="de-DE" sz="1800" dirty="0" smtClean="0">
                          <a:latin typeface="Tahoma" panose="020B0604030504040204" pitchFamily="34" charset="0"/>
                          <a:ea typeface="Tahoma" panose="020B0604030504040204" pitchFamily="34" charset="0"/>
                          <a:cs typeface="Tahoma" panose="020B0604030504040204" pitchFamily="34" charset="0"/>
                        </a:rPr>
                        <a:t>0,007</a:t>
                      </a:r>
                      <a:endParaRPr lang="de-DE" sz="1800" dirty="0">
                        <a:latin typeface="Tahoma" panose="020B0604030504040204" pitchFamily="34" charset="0"/>
                        <a:ea typeface="Tahoma" panose="020B0604030504040204" pitchFamily="34" charset="0"/>
                        <a:cs typeface="Tahoma" panose="020B0604030504040204" pitchFamily="34" charset="0"/>
                      </a:endParaRPr>
                    </a:p>
                  </a:txBody>
                  <a:tcPr anchor="ctr">
                    <a:lnL>
                      <a:noFill/>
                    </a:lnL>
                    <a:lnR>
                      <a:noFill/>
                    </a:lnR>
                    <a:lnT>
                      <a:noFill/>
                    </a:lnT>
                    <a:lnB>
                      <a:noFill/>
                    </a:lnB>
                  </a:tcPr>
                </a:tc>
                <a:extLst>
                  <a:ext uri="{0D108BD9-81ED-4DB2-BD59-A6C34878D82A}">
                    <a16:rowId xmlns:a16="http://schemas.microsoft.com/office/drawing/2014/main" val="10002"/>
                  </a:ext>
                </a:extLst>
              </a:tr>
              <a:tr h="365760">
                <a:tc>
                  <a:txBody>
                    <a:bodyPr/>
                    <a:lstStyle/>
                    <a:p>
                      <a:r>
                        <a:rPr lang="de-DE" sz="1800" dirty="0">
                          <a:latin typeface="Tahoma" panose="020B0604030504040204" pitchFamily="34" charset="0"/>
                          <a:ea typeface="Tahoma" panose="020B0604030504040204" pitchFamily="34" charset="0"/>
                          <a:cs typeface="Tahoma" panose="020B0604030504040204" pitchFamily="34" charset="0"/>
                        </a:rPr>
                        <a:t>ODE </a:t>
                      </a:r>
                      <a:r>
                        <a:rPr lang="de-DE" sz="1800" dirty="0" smtClean="0">
                          <a:latin typeface="Tahoma" panose="020B0604030504040204" pitchFamily="34" charset="0"/>
                          <a:ea typeface="Tahoma" panose="020B0604030504040204" pitchFamily="34" charset="0"/>
                          <a:cs typeface="Tahoma" panose="020B0604030504040204" pitchFamily="34" charset="0"/>
                        </a:rPr>
                        <a:t>[mm]</a:t>
                      </a:r>
                      <a:endParaRPr lang="de-DE" sz="1800" dirty="0">
                        <a:latin typeface="Tahoma" panose="020B0604030504040204" pitchFamily="34" charset="0"/>
                        <a:ea typeface="Tahoma" panose="020B0604030504040204" pitchFamily="34" charset="0"/>
                        <a:cs typeface="Tahoma" panose="020B0604030504040204" pitchFamily="34" charset="0"/>
                      </a:endParaRPr>
                    </a:p>
                  </a:txBody>
                  <a:tcPr anchor="ctr">
                    <a:lnL>
                      <a:noFill/>
                    </a:lnL>
                    <a:lnR>
                      <a:noFill/>
                    </a:lnR>
                    <a:lnT>
                      <a:noFill/>
                    </a:lnT>
                    <a:lnB>
                      <a:noFill/>
                    </a:lnB>
                  </a:tcPr>
                </a:tc>
                <a:tc>
                  <a:txBody>
                    <a:bodyPr/>
                    <a:lstStyle/>
                    <a:p>
                      <a:r>
                        <a:rPr lang="de-DE" sz="1800" dirty="0" smtClean="0">
                          <a:latin typeface="Tahoma" panose="020B0604030504040204" pitchFamily="34" charset="0"/>
                          <a:ea typeface="Tahoma" panose="020B0604030504040204" pitchFamily="34" charset="0"/>
                          <a:cs typeface="Tahoma" panose="020B0604030504040204" pitchFamily="34" charset="0"/>
                        </a:rPr>
                        <a:t>0,90 </a:t>
                      </a:r>
                      <a:r>
                        <a:rPr lang="de-DE" sz="1800" dirty="0">
                          <a:latin typeface="Tahoma" panose="020B0604030504040204" pitchFamily="34" charset="0"/>
                          <a:ea typeface="Tahoma" panose="020B0604030504040204" pitchFamily="34" charset="0"/>
                          <a:cs typeface="Tahoma" panose="020B0604030504040204" pitchFamily="34" charset="0"/>
                        </a:rPr>
                        <a:t>(</a:t>
                      </a:r>
                      <a:r>
                        <a:rPr lang="de-DE" sz="1800" dirty="0" smtClean="0">
                          <a:latin typeface="Tahoma" panose="020B0604030504040204" pitchFamily="34" charset="0"/>
                          <a:ea typeface="Tahoma" panose="020B0604030504040204" pitchFamily="34" charset="0"/>
                          <a:cs typeface="Tahoma" panose="020B0604030504040204" pitchFamily="34" charset="0"/>
                        </a:rPr>
                        <a:t>0,64–1,36</a:t>
                      </a:r>
                      <a:r>
                        <a:rPr lang="de-DE" sz="1800" dirty="0">
                          <a:latin typeface="Tahoma" panose="020B0604030504040204" pitchFamily="34" charset="0"/>
                          <a:ea typeface="Tahoma" panose="020B0604030504040204" pitchFamily="34" charset="0"/>
                          <a:cs typeface="Tahoma" panose="020B0604030504040204" pitchFamily="34" charset="0"/>
                        </a:rPr>
                        <a:t>)</a:t>
                      </a:r>
                    </a:p>
                  </a:txBody>
                  <a:tcPr anchor="ctr">
                    <a:lnL>
                      <a:noFill/>
                    </a:lnL>
                    <a:lnR>
                      <a:noFill/>
                    </a:lnR>
                    <a:lnT>
                      <a:noFill/>
                    </a:lnT>
                    <a:lnB>
                      <a:noFill/>
                    </a:lnB>
                  </a:tcPr>
                </a:tc>
                <a:tc>
                  <a:txBody>
                    <a:bodyPr/>
                    <a:lstStyle/>
                    <a:p>
                      <a:r>
                        <a:rPr lang="de-DE" sz="1800" dirty="0" smtClean="0">
                          <a:latin typeface="Tahoma" panose="020B0604030504040204" pitchFamily="34" charset="0"/>
                          <a:ea typeface="Tahoma" panose="020B0604030504040204" pitchFamily="34" charset="0"/>
                          <a:cs typeface="Tahoma" panose="020B0604030504040204" pitchFamily="34" charset="0"/>
                        </a:rPr>
                        <a:t>0,48 </a:t>
                      </a:r>
                      <a:r>
                        <a:rPr lang="de-DE" sz="1800" dirty="0">
                          <a:latin typeface="Tahoma" panose="020B0604030504040204" pitchFamily="34" charset="0"/>
                          <a:ea typeface="Tahoma" panose="020B0604030504040204" pitchFamily="34" charset="0"/>
                          <a:cs typeface="Tahoma" panose="020B0604030504040204" pitchFamily="34" charset="0"/>
                        </a:rPr>
                        <a:t>(</a:t>
                      </a:r>
                      <a:r>
                        <a:rPr lang="de-DE" sz="1800" dirty="0" smtClean="0">
                          <a:latin typeface="Tahoma" panose="020B0604030504040204" pitchFamily="34" charset="0"/>
                          <a:ea typeface="Tahoma" panose="020B0604030504040204" pitchFamily="34" charset="0"/>
                          <a:cs typeface="Tahoma" panose="020B0604030504040204" pitchFamily="34" charset="0"/>
                        </a:rPr>
                        <a:t>0,30–0,70</a:t>
                      </a:r>
                      <a:r>
                        <a:rPr lang="de-DE" sz="1800" dirty="0">
                          <a:latin typeface="Tahoma" panose="020B0604030504040204" pitchFamily="34" charset="0"/>
                          <a:ea typeface="Tahoma" panose="020B0604030504040204" pitchFamily="34" charset="0"/>
                          <a:cs typeface="Tahoma" panose="020B0604030504040204" pitchFamily="34" charset="0"/>
                        </a:rPr>
                        <a:t>)</a:t>
                      </a:r>
                    </a:p>
                  </a:txBody>
                  <a:tcPr anchor="ctr">
                    <a:lnL>
                      <a:noFill/>
                    </a:lnL>
                    <a:lnR>
                      <a:noFill/>
                    </a:lnR>
                    <a:lnT>
                      <a:noFill/>
                    </a:lnT>
                    <a:lnB>
                      <a:noFill/>
                    </a:lnB>
                  </a:tcPr>
                </a:tc>
                <a:tc>
                  <a:txBody>
                    <a:bodyPr/>
                    <a:lstStyle/>
                    <a:p>
                      <a:r>
                        <a:rPr lang="de-DE" sz="1800" dirty="0">
                          <a:latin typeface="Tahoma" panose="020B0604030504040204" pitchFamily="34" charset="0"/>
                          <a:ea typeface="Tahoma" panose="020B0604030504040204" pitchFamily="34" charset="0"/>
                          <a:cs typeface="Tahoma" panose="020B0604030504040204" pitchFamily="34" charset="0"/>
                        </a:rPr>
                        <a:t>&lt; </a:t>
                      </a:r>
                      <a:r>
                        <a:rPr lang="de-DE" sz="1800" dirty="0" smtClean="0">
                          <a:latin typeface="Tahoma" panose="020B0604030504040204" pitchFamily="34" charset="0"/>
                          <a:ea typeface="Tahoma" panose="020B0604030504040204" pitchFamily="34" charset="0"/>
                          <a:cs typeface="Tahoma" panose="020B0604030504040204" pitchFamily="34" charset="0"/>
                        </a:rPr>
                        <a:t>0,001</a:t>
                      </a:r>
                      <a:endParaRPr lang="de-DE" sz="1800" dirty="0">
                        <a:latin typeface="Tahoma" panose="020B0604030504040204" pitchFamily="34" charset="0"/>
                        <a:ea typeface="Tahoma" panose="020B0604030504040204" pitchFamily="34" charset="0"/>
                        <a:cs typeface="Tahoma" panose="020B0604030504040204" pitchFamily="34" charset="0"/>
                      </a:endParaRPr>
                    </a:p>
                  </a:txBody>
                  <a:tcPr anchor="ctr">
                    <a:lnL>
                      <a:noFill/>
                    </a:lnL>
                    <a:lnR>
                      <a:noFill/>
                    </a:lnR>
                    <a:lnT>
                      <a:noFill/>
                    </a:lnT>
                    <a:lnB>
                      <a:noFill/>
                    </a:lnB>
                  </a:tcPr>
                </a:tc>
                <a:extLst>
                  <a:ext uri="{0D108BD9-81ED-4DB2-BD59-A6C34878D82A}">
                    <a16:rowId xmlns:a16="http://schemas.microsoft.com/office/drawing/2014/main" val="10003"/>
                  </a:ext>
                </a:extLst>
              </a:tr>
              <a:tr h="365760">
                <a:tc>
                  <a:txBody>
                    <a:bodyPr/>
                    <a:lstStyle/>
                    <a:p>
                      <a:r>
                        <a:rPr lang="de-DE" sz="1800" dirty="0" err="1" smtClean="0">
                          <a:latin typeface="Tahoma" panose="020B0604030504040204" pitchFamily="34" charset="0"/>
                          <a:ea typeface="Tahoma" panose="020B0604030504040204" pitchFamily="34" charset="0"/>
                          <a:cs typeface="Tahoma" panose="020B0604030504040204" pitchFamily="34" charset="0"/>
                        </a:rPr>
                        <a:t>Headache</a:t>
                      </a:r>
                      <a:r>
                        <a:rPr lang="de-DE" sz="1800" dirty="0" smtClean="0">
                          <a:latin typeface="Tahoma" panose="020B0604030504040204" pitchFamily="34" charset="0"/>
                          <a:ea typeface="Tahoma" panose="020B0604030504040204" pitchFamily="34" charset="0"/>
                          <a:cs typeface="Tahoma" panose="020B0604030504040204" pitchFamily="34" charset="0"/>
                        </a:rPr>
                        <a:t> (VAS</a:t>
                      </a:r>
                      <a:r>
                        <a:rPr lang="de-DE" sz="1800" dirty="0">
                          <a:latin typeface="Tahoma" panose="020B0604030504040204" pitchFamily="34" charset="0"/>
                          <a:ea typeface="Tahoma" panose="020B0604030504040204" pitchFamily="34" charset="0"/>
                          <a:cs typeface="Tahoma" panose="020B0604030504040204" pitchFamily="34" charset="0"/>
                        </a:rPr>
                        <a:t>)</a:t>
                      </a:r>
                    </a:p>
                  </a:txBody>
                  <a:tcPr anchor="ctr">
                    <a:lnL>
                      <a:noFill/>
                    </a:lnL>
                    <a:lnR>
                      <a:noFill/>
                    </a:lnR>
                    <a:lnT>
                      <a:noFill/>
                    </a:lnT>
                    <a:lnB>
                      <a:noFill/>
                    </a:lnB>
                  </a:tcPr>
                </a:tc>
                <a:tc>
                  <a:txBody>
                    <a:bodyPr/>
                    <a:lstStyle/>
                    <a:p>
                      <a:r>
                        <a:rPr lang="de-DE" sz="1800" dirty="0">
                          <a:latin typeface="Tahoma" panose="020B0604030504040204" pitchFamily="34" charset="0"/>
                          <a:ea typeface="Tahoma" panose="020B0604030504040204" pitchFamily="34" charset="0"/>
                          <a:cs typeface="Tahoma" panose="020B0604030504040204" pitchFamily="34" charset="0"/>
                        </a:rPr>
                        <a:t>6 (5–7)</a:t>
                      </a:r>
                    </a:p>
                  </a:txBody>
                  <a:tcPr anchor="ctr">
                    <a:lnL>
                      <a:noFill/>
                    </a:lnL>
                    <a:lnR>
                      <a:noFill/>
                    </a:lnR>
                    <a:lnT>
                      <a:noFill/>
                    </a:lnT>
                    <a:lnB>
                      <a:noFill/>
                    </a:lnB>
                  </a:tcPr>
                </a:tc>
                <a:tc>
                  <a:txBody>
                    <a:bodyPr/>
                    <a:lstStyle/>
                    <a:p>
                      <a:r>
                        <a:rPr lang="de-DE" sz="1800" dirty="0">
                          <a:latin typeface="Tahoma" panose="020B0604030504040204" pitchFamily="34" charset="0"/>
                          <a:ea typeface="Tahoma" panose="020B0604030504040204" pitchFamily="34" charset="0"/>
                          <a:cs typeface="Tahoma" panose="020B0604030504040204" pitchFamily="34" charset="0"/>
                        </a:rPr>
                        <a:t>3 (2–5)</a:t>
                      </a:r>
                    </a:p>
                  </a:txBody>
                  <a:tcPr anchor="ctr">
                    <a:lnL>
                      <a:noFill/>
                    </a:lnL>
                    <a:lnR>
                      <a:noFill/>
                    </a:lnR>
                    <a:lnT>
                      <a:noFill/>
                    </a:lnT>
                    <a:lnB>
                      <a:noFill/>
                    </a:lnB>
                  </a:tcPr>
                </a:tc>
                <a:tc>
                  <a:txBody>
                    <a:bodyPr/>
                    <a:lstStyle/>
                    <a:p>
                      <a:r>
                        <a:rPr lang="de-DE" sz="1800" dirty="0">
                          <a:latin typeface="Tahoma" panose="020B0604030504040204" pitchFamily="34" charset="0"/>
                          <a:ea typeface="Tahoma" panose="020B0604030504040204" pitchFamily="34" charset="0"/>
                          <a:cs typeface="Tahoma" panose="020B0604030504040204" pitchFamily="34" charset="0"/>
                        </a:rPr>
                        <a:t>&lt; </a:t>
                      </a:r>
                      <a:r>
                        <a:rPr lang="de-DE" sz="1800" dirty="0" smtClean="0">
                          <a:latin typeface="Tahoma" panose="020B0604030504040204" pitchFamily="34" charset="0"/>
                          <a:ea typeface="Tahoma" panose="020B0604030504040204" pitchFamily="34" charset="0"/>
                          <a:cs typeface="Tahoma" panose="020B0604030504040204" pitchFamily="34" charset="0"/>
                        </a:rPr>
                        <a:t>0,001</a:t>
                      </a:r>
                      <a:endParaRPr lang="de-DE" sz="1800" dirty="0">
                        <a:latin typeface="Tahoma" panose="020B0604030504040204" pitchFamily="34" charset="0"/>
                        <a:ea typeface="Tahoma" panose="020B0604030504040204" pitchFamily="34" charset="0"/>
                        <a:cs typeface="Tahoma" panose="020B0604030504040204" pitchFamily="34" charset="0"/>
                      </a:endParaRPr>
                    </a:p>
                  </a:txBody>
                  <a:tcPr anchor="ctr">
                    <a:lnL>
                      <a:noFill/>
                    </a:lnL>
                    <a:lnR>
                      <a:noFill/>
                    </a:lnR>
                    <a:lnT>
                      <a:noFill/>
                    </a:lnT>
                    <a:lnB>
                      <a:noFill/>
                    </a:lnB>
                  </a:tcPr>
                </a:tc>
                <a:extLst>
                  <a:ext uri="{0D108BD9-81ED-4DB2-BD59-A6C34878D82A}">
                    <a16:rowId xmlns:a16="http://schemas.microsoft.com/office/drawing/2014/main" val="10004"/>
                  </a:ext>
                </a:extLst>
              </a:tr>
              <a:tr h="365760">
                <a:tc>
                  <a:txBody>
                    <a:bodyPr/>
                    <a:lstStyle/>
                    <a:p>
                      <a:r>
                        <a:rPr lang="de-DE" sz="1800" dirty="0">
                          <a:latin typeface="Tahoma" panose="020B0604030504040204" pitchFamily="34" charset="0"/>
                          <a:ea typeface="Tahoma" panose="020B0604030504040204" pitchFamily="34" charset="0"/>
                          <a:cs typeface="Tahoma" panose="020B0604030504040204" pitchFamily="34" charset="0"/>
                        </a:rPr>
                        <a:t>BMI </a:t>
                      </a:r>
                      <a:r>
                        <a:rPr lang="de-DE" sz="1800" dirty="0" smtClean="0">
                          <a:latin typeface="Tahoma" panose="020B0604030504040204" pitchFamily="34" charset="0"/>
                          <a:ea typeface="Tahoma" panose="020B0604030504040204" pitchFamily="34" charset="0"/>
                          <a:cs typeface="Tahoma" panose="020B0604030504040204" pitchFamily="34" charset="0"/>
                        </a:rPr>
                        <a:t>[kg/m</a:t>
                      </a:r>
                      <a:r>
                        <a:rPr lang="de-DE" sz="1800" baseline="30000" dirty="0" smtClean="0">
                          <a:latin typeface="Tahoma" panose="020B0604030504040204" pitchFamily="34" charset="0"/>
                          <a:ea typeface="Tahoma" panose="020B0604030504040204" pitchFamily="34" charset="0"/>
                          <a:cs typeface="Tahoma" panose="020B0604030504040204" pitchFamily="34" charset="0"/>
                        </a:rPr>
                        <a:t>2</a:t>
                      </a:r>
                      <a:r>
                        <a:rPr lang="de-DE" sz="1800" baseline="0" dirty="0">
                          <a:latin typeface="Tahoma" panose="020B0604030504040204" pitchFamily="34" charset="0"/>
                          <a:ea typeface="Tahoma" panose="020B0604030504040204" pitchFamily="34" charset="0"/>
                          <a:cs typeface="Tahoma" panose="020B0604030504040204" pitchFamily="34" charset="0"/>
                        </a:rPr>
                        <a:t>]</a:t>
                      </a:r>
                      <a:endParaRPr lang="de-DE" sz="1800" dirty="0">
                        <a:latin typeface="Tahoma" panose="020B0604030504040204" pitchFamily="34" charset="0"/>
                        <a:ea typeface="Tahoma" panose="020B0604030504040204" pitchFamily="34" charset="0"/>
                        <a:cs typeface="Tahoma" panose="020B0604030504040204" pitchFamily="34" charset="0"/>
                      </a:endParaRPr>
                    </a:p>
                  </a:txBody>
                  <a:tcPr anchor="ctr">
                    <a:lnL>
                      <a:noFill/>
                    </a:lnL>
                    <a:lnR>
                      <a:noFill/>
                    </a:lnR>
                    <a:lnT>
                      <a:noFill/>
                    </a:lnT>
                    <a:lnB>
                      <a:noFill/>
                    </a:lnB>
                  </a:tcPr>
                </a:tc>
                <a:tc>
                  <a:txBody>
                    <a:bodyPr/>
                    <a:lstStyle/>
                    <a:p>
                      <a:r>
                        <a:rPr lang="de-DE" sz="1800" dirty="0" smtClean="0">
                          <a:latin typeface="Tahoma" panose="020B0604030504040204" pitchFamily="34" charset="0"/>
                          <a:ea typeface="Tahoma" panose="020B0604030504040204" pitchFamily="34" charset="0"/>
                          <a:cs typeface="Tahoma" panose="020B0604030504040204" pitchFamily="34" charset="0"/>
                        </a:rPr>
                        <a:t>32,0 </a:t>
                      </a:r>
                      <a:r>
                        <a:rPr lang="de-DE" sz="1800" dirty="0">
                          <a:latin typeface="Tahoma" panose="020B0604030504040204" pitchFamily="34" charset="0"/>
                          <a:ea typeface="Tahoma" panose="020B0604030504040204" pitchFamily="34" charset="0"/>
                          <a:cs typeface="Tahoma" panose="020B0604030504040204" pitchFamily="34" charset="0"/>
                        </a:rPr>
                        <a:t>(</a:t>
                      </a:r>
                      <a:r>
                        <a:rPr lang="de-DE" sz="1800" dirty="0" smtClean="0">
                          <a:latin typeface="Tahoma" panose="020B0604030504040204" pitchFamily="34" charset="0"/>
                          <a:ea typeface="Tahoma" panose="020B0604030504040204" pitchFamily="34" charset="0"/>
                          <a:cs typeface="Tahoma" panose="020B0604030504040204" pitchFamily="34" charset="0"/>
                        </a:rPr>
                        <a:t>28,8–37,5</a:t>
                      </a:r>
                      <a:r>
                        <a:rPr lang="de-DE" sz="1800" dirty="0">
                          <a:latin typeface="Tahoma" panose="020B0604030504040204" pitchFamily="34" charset="0"/>
                          <a:ea typeface="Tahoma" panose="020B0604030504040204" pitchFamily="34" charset="0"/>
                          <a:cs typeface="Tahoma" panose="020B0604030504040204" pitchFamily="34" charset="0"/>
                        </a:rPr>
                        <a:t>)</a:t>
                      </a:r>
                    </a:p>
                  </a:txBody>
                  <a:tcPr anchor="ctr">
                    <a:lnL>
                      <a:noFill/>
                    </a:lnL>
                    <a:lnR>
                      <a:noFill/>
                    </a:lnR>
                    <a:lnT>
                      <a:noFill/>
                    </a:lnT>
                    <a:lnB>
                      <a:noFill/>
                    </a:lnB>
                  </a:tcPr>
                </a:tc>
                <a:tc>
                  <a:txBody>
                    <a:bodyPr/>
                    <a:lstStyle/>
                    <a:p>
                      <a:r>
                        <a:rPr lang="de-DE" sz="1800" dirty="0" smtClean="0">
                          <a:latin typeface="Tahoma" panose="020B0604030504040204" pitchFamily="34" charset="0"/>
                          <a:ea typeface="Tahoma" panose="020B0604030504040204" pitchFamily="34" charset="0"/>
                          <a:cs typeface="Tahoma" panose="020B0604030504040204" pitchFamily="34" charset="0"/>
                        </a:rPr>
                        <a:t>28,5 </a:t>
                      </a:r>
                      <a:r>
                        <a:rPr lang="de-DE" sz="1800" dirty="0">
                          <a:latin typeface="Tahoma" panose="020B0604030504040204" pitchFamily="34" charset="0"/>
                          <a:ea typeface="Tahoma" panose="020B0604030504040204" pitchFamily="34" charset="0"/>
                          <a:cs typeface="Tahoma" panose="020B0604030504040204" pitchFamily="34" charset="0"/>
                        </a:rPr>
                        <a:t>(</a:t>
                      </a:r>
                      <a:r>
                        <a:rPr lang="de-DE" sz="1800" dirty="0" smtClean="0">
                          <a:latin typeface="Tahoma" panose="020B0604030504040204" pitchFamily="34" charset="0"/>
                          <a:ea typeface="Tahoma" panose="020B0604030504040204" pitchFamily="34" charset="0"/>
                          <a:cs typeface="Tahoma" panose="020B0604030504040204" pitchFamily="34" charset="0"/>
                        </a:rPr>
                        <a:t>25,0–33,0</a:t>
                      </a:r>
                      <a:r>
                        <a:rPr lang="de-DE" sz="1800" dirty="0">
                          <a:latin typeface="Tahoma" panose="020B0604030504040204" pitchFamily="34" charset="0"/>
                          <a:ea typeface="Tahoma" panose="020B0604030504040204" pitchFamily="34" charset="0"/>
                          <a:cs typeface="Tahoma" panose="020B0604030504040204" pitchFamily="34" charset="0"/>
                        </a:rPr>
                        <a:t>)</a:t>
                      </a:r>
                    </a:p>
                  </a:txBody>
                  <a:tcPr anchor="ctr">
                    <a:lnL>
                      <a:noFill/>
                    </a:lnL>
                    <a:lnR>
                      <a:noFill/>
                    </a:lnR>
                    <a:lnT>
                      <a:noFill/>
                    </a:lnT>
                    <a:lnB>
                      <a:noFill/>
                    </a:lnB>
                  </a:tcPr>
                </a:tc>
                <a:tc>
                  <a:txBody>
                    <a:bodyPr/>
                    <a:lstStyle/>
                    <a:p>
                      <a:r>
                        <a:rPr lang="de-DE" sz="1800" dirty="0">
                          <a:latin typeface="Tahoma" panose="020B0604030504040204" pitchFamily="34" charset="0"/>
                          <a:ea typeface="Tahoma" panose="020B0604030504040204" pitchFamily="34" charset="0"/>
                          <a:cs typeface="Tahoma" panose="020B0604030504040204" pitchFamily="34" charset="0"/>
                        </a:rPr>
                        <a:t>&lt; </a:t>
                      </a:r>
                      <a:r>
                        <a:rPr lang="de-DE" sz="1800" dirty="0" smtClean="0">
                          <a:latin typeface="Tahoma" panose="020B0604030504040204" pitchFamily="34" charset="0"/>
                          <a:ea typeface="Tahoma" panose="020B0604030504040204" pitchFamily="34" charset="0"/>
                          <a:cs typeface="Tahoma" panose="020B0604030504040204" pitchFamily="34" charset="0"/>
                        </a:rPr>
                        <a:t>0,001</a:t>
                      </a:r>
                      <a:endParaRPr lang="de-DE" sz="1800" dirty="0">
                        <a:latin typeface="Tahoma" panose="020B0604030504040204" pitchFamily="34" charset="0"/>
                        <a:ea typeface="Tahoma" panose="020B0604030504040204" pitchFamily="34" charset="0"/>
                        <a:cs typeface="Tahoma" panose="020B0604030504040204" pitchFamily="34" charset="0"/>
                      </a:endParaRPr>
                    </a:p>
                  </a:txBody>
                  <a:tcPr anchor="ctr">
                    <a:lnL>
                      <a:noFill/>
                    </a:lnL>
                    <a:lnR>
                      <a:noFill/>
                    </a:lnR>
                    <a:lnT>
                      <a:noFill/>
                    </a:lnT>
                    <a:lnB>
                      <a:noFill/>
                    </a:lnB>
                  </a:tcPr>
                </a:tc>
                <a:extLst>
                  <a:ext uri="{0D108BD9-81ED-4DB2-BD59-A6C34878D82A}">
                    <a16:rowId xmlns:a16="http://schemas.microsoft.com/office/drawing/2014/main" val="10005"/>
                  </a:ext>
                </a:extLst>
              </a:tr>
            </a:tbl>
          </a:graphicData>
        </a:graphic>
      </p:graphicFrame>
      <p:sp>
        <p:nvSpPr>
          <p:cNvPr id="11" name="Rectangle 2"/>
          <p:cNvSpPr>
            <a:spLocks noChangeArrowheads="1"/>
          </p:cNvSpPr>
          <p:nvPr/>
        </p:nvSpPr>
        <p:spPr bwMode="auto">
          <a:xfrm>
            <a:off x="2207568" y="956075"/>
            <a:ext cx="7128792" cy="769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76176" rIns="0" bIns="76176" numCol="1" anchor="ctr" anchorCtr="0" compatLnSpc="1">
            <a:prstTxWarp prst="textNoShape">
              <a:avLst/>
            </a:prstTxWarp>
            <a:spAutoFit/>
          </a:bodyPr>
          <a:lstStyle/>
          <a:p>
            <a:pPr lvl="0" algn="ctr"/>
            <a:r>
              <a:rPr lang="en-US" sz="2000" b="1" dirty="0">
                <a:solidFill>
                  <a:schemeClr val="accent2"/>
                </a:solidFill>
                <a:latin typeface="Tahoma" panose="020B0604030504040204" pitchFamily="34" charset="0"/>
                <a:ea typeface="Tahoma" panose="020B0604030504040204" pitchFamily="34" charset="0"/>
                <a:cs typeface="Tahoma" panose="020B0604030504040204" pitchFamily="34" charset="0"/>
              </a:rPr>
              <a:t>Clinical and sonographic findings at admission and after 6 months</a:t>
            </a:r>
            <a:endParaRPr lang="de-DE" altLang="de-DE" sz="2000" b="1" dirty="0">
              <a:solidFill>
                <a:schemeClr val="accent2"/>
              </a:solidFill>
              <a:latin typeface="Tahoma" panose="020B0604030504040204" pitchFamily="34" charset="0"/>
              <a:ea typeface="Tahoma" panose="020B0604030504040204" pitchFamily="34" charset="0"/>
              <a:cs typeface="Tahoma" panose="020B0604030504040204" pitchFamily="34" charset="0"/>
            </a:endParaRPr>
          </a:p>
        </p:txBody>
      </p:sp>
      <p:sp>
        <p:nvSpPr>
          <p:cNvPr id="12" name="Rechteck 11"/>
          <p:cNvSpPr/>
          <p:nvPr/>
        </p:nvSpPr>
        <p:spPr>
          <a:xfrm>
            <a:off x="1919536" y="5229201"/>
            <a:ext cx="7992888" cy="1138773"/>
          </a:xfrm>
          <a:prstGeom prst="rect">
            <a:avLst/>
          </a:prstGeom>
        </p:spPr>
        <p:txBody>
          <a:bodyPr wrap="square">
            <a:spAutoFit/>
          </a:bodyPr>
          <a:lstStyle/>
          <a:p>
            <a:pPr lvl="0" eaLnBrk="0" fontAlgn="t" hangingPunct="0"/>
            <a:r>
              <a:rPr lang="de-DE" altLang="de-DE" sz="1700" dirty="0">
                <a:solidFill>
                  <a:srgbClr val="333333"/>
                </a:solidFill>
                <a:latin typeface="Tahoma" panose="020B0604030504040204" pitchFamily="34" charset="0"/>
                <a:ea typeface="Tahoma" panose="020B0604030504040204" pitchFamily="34" charset="0"/>
                <a:cs typeface="Tahoma" panose="020B0604030504040204" pitchFamily="34" charset="0"/>
              </a:rPr>
              <a:t>Median (IQR)</a:t>
            </a:r>
          </a:p>
          <a:p>
            <a:pPr lvl="0" eaLnBrk="0" fontAlgn="t" hangingPunct="0"/>
            <a:r>
              <a:rPr lang="de-DE" altLang="de-DE" sz="1700" dirty="0">
                <a:solidFill>
                  <a:srgbClr val="333333"/>
                </a:solidFill>
                <a:latin typeface="Tahoma" panose="020B0604030504040204" pitchFamily="34" charset="0"/>
                <a:ea typeface="Tahoma" panose="020B0604030504040204" pitchFamily="34" charset="0"/>
                <a:cs typeface="Tahoma" panose="020B0604030504040204" pitchFamily="34" charset="0"/>
              </a:rPr>
              <a:t>ONSD = </a:t>
            </a:r>
            <a:r>
              <a:rPr lang="de-DE" altLang="de-DE" sz="1700" dirty="0" err="1">
                <a:solidFill>
                  <a:srgbClr val="333333"/>
                </a:solidFill>
                <a:latin typeface="Tahoma" panose="020B0604030504040204" pitchFamily="34" charset="0"/>
                <a:ea typeface="Tahoma" panose="020B0604030504040204" pitchFamily="34" charset="0"/>
                <a:cs typeface="Tahoma" panose="020B0604030504040204" pitchFamily="34" charset="0"/>
              </a:rPr>
              <a:t>optic</a:t>
            </a:r>
            <a:r>
              <a:rPr lang="de-DE" altLang="de-DE" sz="1700" dirty="0">
                <a:solidFill>
                  <a:srgbClr val="333333"/>
                </a:solidFill>
                <a:latin typeface="Tahoma" panose="020B0604030504040204" pitchFamily="34" charset="0"/>
                <a:ea typeface="Tahoma" panose="020B0604030504040204" pitchFamily="34" charset="0"/>
                <a:cs typeface="Tahoma" panose="020B0604030504040204" pitchFamily="34" charset="0"/>
              </a:rPr>
              <a:t> nerve </a:t>
            </a:r>
            <a:r>
              <a:rPr lang="de-DE" altLang="de-DE" sz="1700" dirty="0" err="1">
                <a:solidFill>
                  <a:srgbClr val="333333"/>
                </a:solidFill>
                <a:latin typeface="Tahoma" panose="020B0604030504040204" pitchFamily="34" charset="0"/>
                <a:ea typeface="Tahoma" panose="020B0604030504040204" pitchFamily="34" charset="0"/>
                <a:cs typeface="Tahoma" panose="020B0604030504040204" pitchFamily="34" charset="0"/>
              </a:rPr>
              <a:t>sheath</a:t>
            </a:r>
            <a:r>
              <a:rPr lang="de-DE" altLang="de-DE" sz="1700" dirty="0">
                <a:solidFill>
                  <a:srgbClr val="333333"/>
                </a:solidFill>
                <a:latin typeface="Tahoma" panose="020B0604030504040204" pitchFamily="34" charset="0"/>
                <a:ea typeface="Tahoma" panose="020B0604030504040204" pitchFamily="34" charset="0"/>
                <a:cs typeface="Tahoma" panose="020B0604030504040204" pitchFamily="34" charset="0"/>
              </a:rPr>
              <a:t> </a:t>
            </a:r>
            <a:r>
              <a:rPr lang="de-DE" altLang="de-DE" sz="1700" dirty="0" err="1">
                <a:solidFill>
                  <a:srgbClr val="333333"/>
                </a:solidFill>
                <a:latin typeface="Tahoma" panose="020B0604030504040204" pitchFamily="34" charset="0"/>
                <a:ea typeface="Tahoma" panose="020B0604030504040204" pitchFamily="34" charset="0"/>
                <a:cs typeface="Tahoma" panose="020B0604030504040204" pitchFamily="34" charset="0"/>
              </a:rPr>
              <a:t>diameter</a:t>
            </a:r>
            <a:r>
              <a:rPr lang="de-DE" altLang="de-DE" sz="1700" dirty="0">
                <a:solidFill>
                  <a:srgbClr val="333333"/>
                </a:solidFill>
                <a:latin typeface="Tahoma" panose="020B0604030504040204" pitchFamily="34" charset="0"/>
                <a:ea typeface="Tahoma" panose="020B0604030504040204" pitchFamily="34" charset="0"/>
                <a:cs typeface="Tahoma" panose="020B0604030504040204" pitchFamily="34" charset="0"/>
              </a:rPr>
              <a:t>; OND = </a:t>
            </a:r>
            <a:r>
              <a:rPr lang="de-DE" altLang="de-DE" sz="1700" dirty="0" err="1">
                <a:solidFill>
                  <a:srgbClr val="333333"/>
                </a:solidFill>
                <a:latin typeface="Tahoma" panose="020B0604030504040204" pitchFamily="34" charset="0"/>
                <a:ea typeface="Tahoma" panose="020B0604030504040204" pitchFamily="34" charset="0"/>
                <a:cs typeface="Tahoma" panose="020B0604030504040204" pitchFamily="34" charset="0"/>
              </a:rPr>
              <a:t>optic</a:t>
            </a:r>
            <a:r>
              <a:rPr lang="de-DE" altLang="de-DE" sz="1700" dirty="0">
                <a:solidFill>
                  <a:srgbClr val="333333"/>
                </a:solidFill>
                <a:latin typeface="Tahoma" panose="020B0604030504040204" pitchFamily="34" charset="0"/>
                <a:ea typeface="Tahoma" panose="020B0604030504040204" pitchFamily="34" charset="0"/>
                <a:cs typeface="Tahoma" panose="020B0604030504040204" pitchFamily="34" charset="0"/>
              </a:rPr>
              <a:t> nerve </a:t>
            </a:r>
            <a:r>
              <a:rPr lang="de-DE" altLang="de-DE" sz="1700" dirty="0" err="1">
                <a:solidFill>
                  <a:srgbClr val="333333"/>
                </a:solidFill>
                <a:latin typeface="Tahoma" panose="020B0604030504040204" pitchFamily="34" charset="0"/>
                <a:ea typeface="Tahoma" panose="020B0604030504040204" pitchFamily="34" charset="0"/>
                <a:cs typeface="Tahoma" panose="020B0604030504040204" pitchFamily="34" charset="0"/>
              </a:rPr>
              <a:t>diameter</a:t>
            </a:r>
            <a:r>
              <a:rPr lang="de-DE" altLang="de-DE" sz="1700" dirty="0">
                <a:solidFill>
                  <a:srgbClr val="333333"/>
                </a:solidFill>
                <a:latin typeface="Tahoma" panose="020B0604030504040204" pitchFamily="34" charset="0"/>
                <a:ea typeface="Tahoma" panose="020B0604030504040204" pitchFamily="34" charset="0"/>
                <a:cs typeface="Tahoma" panose="020B0604030504040204" pitchFamily="34" charset="0"/>
              </a:rPr>
              <a:t>; ODE = </a:t>
            </a:r>
            <a:r>
              <a:rPr lang="de-DE" altLang="de-DE" sz="1700" dirty="0" err="1">
                <a:solidFill>
                  <a:srgbClr val="333333"/>
                </a:solidFill>
                <a:latin typeface="Tahoma" panose="020B0604030504040204" pitchFamily="34" charset="0"/>
                <a:ea typeface="Tahoma" panose="020B0604030504040204" pitchFamily="34" charset="0"/>
                <a:cs typeface="Tahoma" panose="020B0604030504040204" pitchFamily="34" charset="0"/>
              </a:rPr>
              <a:t>optic</a:t>
            </a:r>
            <a:r>
              <a:rPr lang="de-DE" altLang="de-DE" sz="1700" dirty="0">
                <a:solidFill>
                  <a:srgbClr val="333333"/>
                </a:solidFill>
                <a:latin typeface="Tahoma" panose="020B0604030504040204" pitchFamily="34" charset="0"/>
                <a:ea typeface="Tahoma" panose="020B0604030504040204" pitchFamily="34" charset="0"/>
                <a:cs typeface="Tahoma" panose="020B0604030504040204" pitchFamily="34" charset="0"/>
              </a:rPr>
              <a:t> nerve </a:t>
            </a:r>
            <a:r>
              <a:rPr lang="de-DE" altLang="de-DE" sz="1700" dirty="0" err="1">
                <a:solidFill>
                  <a:srgbClr val="333333"/>
                </a:solidFill>
                <a:latin typeface="Tahoma" panose="020B0604030504040204" pitchFamily="34" charset="0"/>
                <a:ea typeface="Tahoma" panose="020B0604030504040204" pitchFamily="34" charset="0"/>
                <a:cs typeface="Tahoma" panose="020B0604030504040204" pitchFamily="34" charset="0"/>
              </a:rPr>
              <a:t>height</a:t>
            </a:r>
            <a:r>
              <a:rPr lang="de-DE" altLang="de-DE" sz="1700" dirty="0">
                <a:solidFill>
                  <a:srgbClr val="333333"/>
                </a:solidFill>
                <a:latin typeface="Tahoma" panose="020B0604030504040204" pitchFamily="34" charset="0"/>
                <a:ea typeface="Tahoma" panose="020B0604030504040204" pitchFamily="34" charset="0"/>
                <a:cs typeface="Tahoma" panose="020B0604030504040204" pitchFamily="34" charset="0"/>
              </a:rPr>
              <a:t>; BMI = Body </a:t>
            </a:r>
            <a:r>
              <a:rPr lang="de-DE" altLang="de-DE" sz="1700" dirty="0" err="1">
                <a:solidFill>
                  <a:srgbClr val="333333"/>
                </a:solidFill>
                <a:latin typeface="Tahoma" panose="020B0604030504040204" pitchFamily="34" charset="0"/>
                <a:ea typeface="Tahoma" panose="020B0604030504040204" pitchFamily="34" charset="0"/>
                <a:cs typeface="Tahoma" panose="020B0604030504040204" pitchFamily="34" charset="0"/>
              </a:rPr>
              <a:t>Mass</a:t>
            </a:r>
            <a:r>
              <a:rPr lang="de-DE" altLang="de-DE" sz="1700" dirty="0">
                <a:solidFill>
                  <a:srgbClr val="333333"/>
                </a:solidFill>
                <a:latin typeface="Tahoma" panose="020B0604030504040204" pitchFamily="34" charset="0"/>
                <a:ea typeface="Tahoma" panose="020B0604030504040204" pitchFamily="34" charset="0"/>
                <a:cs typeface="Tahoma" panose="020B0604030504040204" pitchFamily="34" charset="0"/>
              </a:rPr>
              <a:t> Index; VAS = Visual Analog </a:t>
            </a:r>
            <a:r>
              <a:rPr lang="de-DE" altLang="de-DE" sz="1700" dirty="0" err="1">
                <a:solidFill>
                  <a:srgbClr val="333333"/>
                </a:solidFill>
                <a:latin typeface="Tahoma" panose="020B0604030504040204" pitchFamily="34" charset="0"/>
                <a:ea typeface="Tahoma" panose="020B0604030504040204" pitchFamily="34" charset="0"/>
                <a:cs typeface="Tahoma" panose="020B0604030504040204" pitchFamily="34" charset="0"/>
              </a:rPr>
              <a:t>Scale</a:t>
            </a:r>
            <a:r>
              <a:rPr lang="de-DE" altLang="de-DE" sz="1700" dirty="0">
                <a:solidFill>
                  <a:srgbClr val="333333"/>
                </a:solidFill>
                <a:latin typeface="Tahoma" panose="020B0604030504040204" pitchFamily="34" charset="0"/>
                <a:ea typeface="Tahoma" panose="020B0604030504040204" pitchFamily="34" charset="0"/>
                <a:cs typeface="Tahoma" panose="020B0604030504040204" pitchFamily="34" charset="0"/>
              </a:rPr>
              <a:t> </a:t>
            </a:r>
            <a:r>
              <a:rPr lang="de-DE" altLang="de-DE" sz="1700" dirty="0" err="1">
                <a:solidFill>
                  <a:srgbClr val="333333"/>
                </a:solidFill>
                <a:latin typeface="Tahoma" panose="020B0604030504040204" pitchFamily="34" charset="0"/>
                <a:ea typeface="Tahoma" panose="020B0604030504040204" pitchFamily="34" charset="0"/>
                <a:cs typeface="Tahoma" panose="020B0604030504040204" pitchFamily="34" charset="0"/>
              </a:rPr>
              <a:t>for</a:t>
            </a:r>
            <a:r>
              <a:rPr lang="de-DE" altLang="de-DE" sz="1700" dirty="0">
                <a:solidFill>
                  <a:srgbClr val="333333"/>
                </a:solidFill>
                <a:latin typeface="Tahoma" panose="020B0604030504040204" pitchFamily="34" charset="0"/>
                <a:ea typeface="Tahoma" panose="020B0604030504040204" pitchFamily="34" charset="0"/>
                <a:cs typeface="Tahoma" panose="020B0604030504040204" pitchFamily="34" charset="0"/>
              </a:rPr>
              <a:t> </a:t>
            </a:r>
            <a:r>
              <a:rPr lang="de-DE" altLang="de-DE" sz="1700" dirty="0" err="1">
                <a:solidFill>
                  <a:srgbClr val="333333"/>
                </a:solidFill>
                <a:latin typeface="Tahoma" panose="020B0604030504040204" pitchFamily="34" charset="0"/>
                <a:ea typeface="Tahoma" panose="020B0604030504040204" pitchFamily="34" charset="0"/>
                <a:cs typeface="Tahoma" panose="020B0604030504040204" pitchFamily="34" charset="0"/>
              </a:rPr>
              <a:t>Pain</a:t>
            </a:r>
            <a:r>
              <a:rPr lang="de-DE" altLang="de-DE" sz="1700" dirty="0">
                <a:solidFill>
                  <a:srgbClr val="333333"/>
                </a:solidFill>
                <a:latin typeface="Tahoma" panose="020B0604030504040204" pitchFamily="34" charset="0"/>
                <a:ea typeface="Tahoma" panose="020B0604030504040204" pitchFamily="34" charset="0"/>
                <a:cs typeface="Tahoma" panose="020B0604030504040204" pitchFamily="34" charset="0"/>
              </a:rPr>
              <a:t> </a:t>
            </a:r>
            <a:r>
              <a:rPr lang="de-DE" altLang="de-DE" sz="1700" dirty="0" err="1">
                <a:solidFill>
                  <a:srgbClr val="333333"/>
                </a:solidFill>
                <a:latin typeface="Tahoma" panose="020B0604030504040204" pitchFamily="34" charset="0"/>
                <a:ea typeface="Tahoma" panose="020B0604030504040204" pitchFamily="34" charset="0"/>
                <a:cs typeface="Tahoma" panose="020B0604030504040204" pitchFamily="34" charset="0"/>
              </a:rPr>
              <a:t>Intensity</a:t>
            </a:r>
            <a:endParaRPr lang="de-DE" altLang="de-DE" sz="1700" dirty="0">
              <a:latin typeface="Tahoma" panose="020B0604030504040204" pitchFamily="34" charset="0"/>
              <a:ea typeface="Tahoma" panose="020B0604030504040204" pitchFamily="34" charset="0"/>
              <a:cs typeface="Tahoma" panose="020B0604030504040204" pitchFamily="34" charset="0"/>
            </a:endParaRPr>
          </a:p>
        </p:txBody>
      </p:sp>
      <p:sp>
        <p:nvSpPr>
          <p:cNvPr id="2" name="Rechteck 1"/>
          <p:cNvSpPr/>
          <p:nvPr/>
        </p:nvSpPr>
        <p:spPr>
          <a:xfrm>
            <a:off x="222636" y="6440861"/>
            <a:ext cx="11847443" cy="338554"/>
          </a:xfrm>
          <a:prstGeom prst="rect">
            <a:avLst/>
          </a:prstGeom>
        </p:spPr>
        <p:txBody>
          <a:bodyPr wrap="square">
            <a:spAutoFit/>
          </a:bodyPr>
          <a:lstStyle/>
          <a:p>
            <a:r>
              <a:rPr lang="en-US" sz="1600" dirty="0">
                <a:latin typeface="Tahoma" panose="020B0604030504040204" pitchFamily="34" charset="0"/>
                <a:ea typeface="Tahoma" panose="020B0604030504040204" pitchFamily="34" charset="0"/>
                <a:cs typeface="Tahoma" panose="020B0604030504040204" pitchFamily="34" charset="0"/>
              </a:rPr>
              <a:t>1) Lochner P et al. J </a:t>
            </a:r>
            <a:r>
              <a:rPr lang="en-US" sz="1600" dirty="0" err="1">
                <a:latin typeface="Tahoma" panose="020B0604030504040204" pitchFamily="34" charset="0"/>
                <a:ea typeface="Tahoma" panose="020B0604030504040204" pitchFamily="34" charset="0"/>
                <a:cs typeface="Tahoma" panose="020B0604030504040204" pitchFamily="34" charset="0"/>
              </a:rPr>
              <a:t>Neurol</a:t>
            </a:r>
            <a:r>
              <a:rPr lang="en-US" sz="1600" dirty="0">
                <a:latin typeface="Tahoma" panose="020B0604030504040204" pitchFamily="34" charset="0"/>
                <a:ea typeface="Tahoma" panose="020B0604030504040204" pitchFamily="34" charset="0"/>
                <a:cs typeface="Tahoma" panose="020B0604030504040204" pitchFamily="34" charset="0"/>
              </a:rPr>
              <a:t> 2018; 2</a:t>
            </a:r>
            <a:r>
              <a:rPr lang="en-US" sz="1600" dirty="0" smtClean="0">
                <a:latin typeface="Tahoma" panose="020B0604030504040204" pitchFamily="34" charset="0"/>
                <a:ea typeface="Tahoma" panose="020B0604030504040204" pitchFamily="34" charset="0"/>
                <a:cs typeface="Tahoma" panose="020B0604030504040204" pitchFamily="34" charset="0"/>
              </a:rPr>
              <a:t>) </a:t>
            </a:r>
            <a:r>
              <a:rPr lang="en-US" sz="1600" dirty="0" err="1">
                <a:latin typeface="Tahoma" panose="020B0604030504040204" pitchFamily="34" charset="0"/>
                <a:ea typeface="Tahoma" panose="020B0604030504040204" pitchFamily="34" charset="0"/>
                <a:cs typeface="Tahoma" panose="020B0604030504040204" pitchFamily="34" charset="0"/>
              </a:rPr>
              <a:t>Ultraschall</a:t>
            </a:r>
            <a:r>
              <a:rPr lang="en-US" sz="1600" dirty="0">
                <a:latin typeface="Tahoma" panose="020B0604030504040204" pitchFamily="34" charset="0"/>
                <a:ea typeface="Tahoma" panose="020B0604030504040204" pitchFamily="34" charset="0"/>
                <a:cs typeface="Tahoma" panose="020B0604030504040204" pitchFamily="34" charset="0"/>
              </a:rPr>
              <a:t> Med 2018, </a:t>
            </a:r>
            <a:r>
              <a:rPr lang="en-US" sz="1600" dirty="0" smtClean="0">
                <a:latin typeface="Tahoma" panose="020B0604030504040204" pitchFamily="34" charset="0"/>
                <a:ea typeface="Tahoma" panose="020B0604030504040204" pitchFamily="34" charset="0"/>
                <a:cs typeface="Tahoma" panose="020B0604030504040204" pitchFamily="34" charset="0"/>
              </a:rPr>
              <a:t>Review,</a:t>
            </a:r>
            <a:r>
              <a:rPr lang="en-US" sz="1600" dirty="0">
                <a:latin typeface="Tahoma" panose="020B0604030504040204" pitchFamily="34" charset="0"/>
                <a:ea typeface="Tahoma" panose="020B0604030504040204" pitchFamily="34" charset="0"/>
                <a:cs typeface="Tahoma" panose="020B0604030504040204" pitchFamily="34" charset="0"/>
              </a:rPr>
              <a:t> 3)</a:t>
            </a:r>
            <a:r>
              <a:rPr lang="en-US" sz="1600" dirty="0" smtClean="0">
                <a:latin typeface="Tahoma" panose="020B0604030504040204" pitchFamily="34" charset="0"/>
                <a:ea typeface="Tahoma" panose="020B0604030504040204" pitchFamily="34" charset="0"/>
                <a:cs typeface="Tahoma" panose="020B0604030504040204" pitchFamily="34" charset="0"/>
              </a:rPr>
              <a:t> Journal of Neurological </a:t>
            </a:r>
            <a:r>
              <a:rPr lang="en-US" sz="1600" dirty="0">
                <a:latin typeface="Tahoma" panose="020B0604030504040204" pitchFamily="34" charset="0"/>
                <a:ea typeface="Tahoma" panose="020B0604030504040204" pitchFamily="34" charset="0"/>
                <a:cs typeface="Tahoma" panose="020B0604030504040204" pitchFamily="34" charset="0"/>
              </a:rPr>
              <a:t>Sciences 2021</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04123956"/>
      </p:ext>
    </p:extLst>
  </p:cSld>
  <p:clrMapOvr>
    <a:masterClrMapping/>
  </p:clrMapOvr>
  <mc:AlternateContent xmlns:mc="http://schemas.openxmlformats.org/markup-compatibility/2006" xmlns:p14="http://schemas.microsoft.com/office/powerpoint/2010/main">
    <mc:Choice Requires="p14">
      <p:transition spd="slow" p14:dur="2000" advTm="17535"/>
    </mc:Choice>
    <mc:Fallback xmlns="">
      <p:transition spd="slow" advTm="175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ctrTitle"/>
          </p:nvPr>
        </p:nvSpPr>
        <p:spPr>
          <a:xfrm>
            <a:off x="769061" y="3303138"/>
            <a:ext cx="7772400" cy="1296144"/>
          </a:xfrm>
        </p:spPr>
        <p:txBody>
          <a:bodyPr/>
          <a:lstStyle/>
          <a:p>
            <a:pPr algn="ctr"/>
            <a:r>
              <a:rPr lang="de-DE" sz="3200" b="1" dirty="0">
                <a:solidFill>
                  <a:srgbClr val="92D050"/>
                </a:solidFill>
                <a:latin typeface="Tahoma" pitchFamily="34" charset="0"/>
              </a:rPr>
              <a:t>MONITORING OF TRAUMATIC BRAIN INJURIES</a:t>
            </a:r>
            <a:endParaRPr lang="it-IT" sz="3200" b="1" dirty="0">
              <a:solidFill>
                <a:srgbClr val="92D050"/>
              </a:solidFill>
              <a:latin typeface="Tahoma" pitchFamily="34" charset="0"/>
            </a:endParaRPr>
          </a:p>
        </p:txBody>
      </p:sp>
      <p:sp>
        <p:nvSpPr>
          <p:cNvPr id="49155" name="Rectangle 3"/>
          <p:cNvSpPr>
            <a:spLocks noGrp="1" noChangeArrowheads="1"/>
          </p:cNvSpPr>
          <p:nvPr>
            <p:ph type="subTitle" idx="1"/>
          </p:nvPr>
        </p:nvSpPr>
        <p:spPr/>
        <p:txBody>
          <a:bodyPr/>
          <a:lstStyle/>
          <a:p>
            <a:endParaRPr lang="it-IT" b="1" dirty="0" smtClean="0"/>
          </a:p>
          <a:p>
            <a:endParaRPr lang="it-IT" b="1" dirty="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36447720"/>
      </p:ext>
    </p:extLst>
  </p:cSld>
  <p:clrMapOvr>
    <a:masterClrMapping/>
  </p:clrMapOvr>
  <mc:AlternateContent xmlns:mc="http://schemas.openxmlformats.org/markup-compatibility/2006" xmlns:p14="http://schemas.microsoft.com/office/powerpoint/2010/main">
    <mc:Choice Requires="p14">
      <p:transition spd="slow" p14:dur="2000" advTm="6232"/>
    </mc:Choice>
    <mc:Fallback xmlns="">
      <p:transition spd="slow" advTm="6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umsplatzhalter 3"/>
          <p:cNvSpPr txBox="1">
            <a:spLocks noGrp="1"/>
          </p:cNvSpPr>
          <p:nvPr/>
        </p:nvSpPr>
        <p:spPr bwMode="auto">
          <a:xfrm>
            <a:off x="277633" y="6382589"/>
            <a:ext cx="1905000" cy="457200"/>
          </a:xfrm>
          <a:prstGeom prst="rect">
            <a:avLst/>
          </a:prstGeom>
          <a:noFill/>
          <a:ln>
            <a:miter lim="800000"/>
            <a:headEnd/>
            <a:tailEnd/>
          </a:ln>
        </p:spPr>
        <p:txBody>
          <a:bodyPr lIns="91435" tIns="45718" rIns="91435" bIns="45718"/>
          <a:lstStyle/>
          <a:p>
            <a:pPr>
              <a:defRPr/>
            </a:pPr>
            <a:endParaRPr lang="it-IT" sz="1400" dirty="0"/>
          </a:p>
        </p:txBody>
      </p:sp>
      <p:sp>
        <p:nvSpPr>
          <p:cNvPr id="9" name="Foliennummernplatzhalter 5"/>
          <p:cNvSpPr txBox="1">
            <a:spLocks noGrp="1"/>
          </p:cNvSpPr>
          <p:nvPr/>
        </p:nvSpPr>
        <p:spPr bwMode="auto">
          <a:xfrm>
            <a:off x="6834188" y="6189107"/>
            <a:ext cx="1905000" cy="457200"/>
          </a:xfrm>
          <a:prstGeom prst="rect">
            <a:avLst/>
          </a:prstGeom>
          <a:noFill/>
          <a:ln>
            <a:miter lim="800000"/>
            <a:headEnd/>
            <a:tailEnd/>
          </a:ln>
        </p:spPr>
        <p:txBody>
          <a:bodyPr lIns="91435" tIns="45718" rIns="91435" bIns="45718"/>
          <a:lstStyle/>
          <a:p>
            <a:pPr algn="r">
              <a:defRPr/>
            </a:pPr>
            <a:fld id="{94B897F8-EE09-4CB3-8A87-32D5DCEAFBF8}" type="slidenum">
              <a:rPr lang="it-IT" sz="1400"/>
              <a:pPr algn="r">
                <a:defRPr/>
              </a:pPr>
              <a:t>22</a:t>
            </a:fld>
            <a:endParaRPr lang="it-IT" sz="1400" dirty="0"/>
          </a:p>
        </p:txBody>
      </p:sp>
      <p:sp>
        <p:nvSpPr>
          <p:cNvPr id="44038" name="Rectangle 6">
            <a:hlinkClick r:id="rId5"/>
          </p:cNvPr>
          <p:cNvSpPr>
            <a:spLocks noChangeArrowheads="1"/>
          </p:cNvSpPr>
          <p:nvPr/>
        </p:nvSpPr>
        <p:spPr bwMode="auto">
          <a:xfrm>
            <a:off x="4905375" y="2138363"/>
            <a:ext cx="9144000" cy="369328"/>
          </a:xfrm>
          <a:prstGeom prst="rect">
            <a:avLst/>
          </a:prstGeom>
          <a:noFill/>
          <a:ln w="9525">
            <a:noFill/>
            <a:miter lim="800000"/>
            <a:headEnd/>
            <a:tailEnd/>
          </a:ln>
        </p:spPr>
        <p:txBody>
          <a:bodyPr lIns="91435" tIns="45718" rIns="91435" bIns="45718">
            <a:spAutoFit/>
          </a:bodyPr>
          <a:lstStyle/>
          <a:p>
            <a:endParaRPr lang="it-IT"/>
          </a:p>
        </p:txBody>
      </p:sp>
      <p:sp>
        <p:nvSpPr>
          <p:cNvPr id="44039" name="Rectangle 7"/>
          <p:cNvSpPr>
            <a:spLocks noChangeArrowheads="1"/>
          </p:cNvSpPr>
          <p:nvPr/>
        </p:nvSpPr>
        <p:spPr bwMode="auto">
          <a:xfrm>
            <a:off x="3214688" y="2581275"/>
            <a:ext cx="9144000" cy="369328"/>
          </a:xfrm>
          <a:prstGeom prst="rect">
            <a:avLst/>
          </a:prstGeom>
          <a:noFill/>
          <a:ln w="9525">
            <a:noFill/>
            <a:miter lim="800000"/>
            <a:headEnd/>
            <a:tailEnd/>
          </a:ln>
        </p:spPr>
        <p:txBody>
          <a:bodyPr lIns="91435" tIns="45718" rIns="91435" bIns="45718">
            <a:spAutoFit/>
          </a:bodyPr>
          <a:lstStyle/>
          <a:p>
            <a:endParaRPr lang="it-IT"/>
          </a:p>
        </p:txBody>
      </p:sp>
      <p:sp>
        <p:nvSpPr>
          <p:cNvPr id="2" name="Rechteck 1"/>
          <p:cNvSpPr/>
          <p:nvPr/>
        </p:nvSpPr>
        <p:spPr>
          <a:xfrm>
            <a:off x="343443" y="6488668"/>
            <a:ext cx="9754713" cy="646331"/>
          </a:xfrm>
          <a:prstGeom prst="rect">
            <a:avLst/>
          </a:prstGeom>
        </p:spPr>
        <p:txBody>
          <a:bodyPr wrap="square">
            <a:spAutoFit/>
          </a:bodyPr>
          <a:lstStyle/>
          <a:p>
            <a:pPr eaLnBrk="0" hangingPunct="0">
              <a:defRPr/>
            </a:pPr>
            <a:r>
              <a:rPr lang="en-US" dirty="0" err="1">
                <a:latin typeface="Tahoma" pitchFamily="34" charset="0"/>
                <a:cs typeface="Times New Roman" pitchFamily="18" charset="0"/>
              </a:rPr>
              <a:t>Soldatos</a:t>
            </a:r>
            <a:r>
              <a:rPr lang="en-US" dirty="0">
                <a:latin typeface="Tahoma" pitchFamily="34" charset="0"/>
                <a:cs typeface="Times New Roman" pitchFamily="18" charset="0"/>
              </a:rPr>
              <a:t> T et al. </a:t>
            </a:r>
            <a:r>
              <a:rPr lang="en-US" dirty="0" err="1">
                <a:latin typeface="Tahoma" pitchFamily="34" charset="0"/>
                <a:cs typeface="Times New Roman" pitchFamily="18" charset="0"/>
              </a:rPr>
              <a:t>Crit</a:t>
            </a:r>
            <a:r>
              <a:rPr lang="en-US" dirty="0">
                <a:latin typeface="Tahoma" pitchFamily="34" charset="0"/>
                <a:cs typeface="Times New Roman" pitchFamily="18" charset="0"/>
              </a:rPr>
              <a:t> Care </a:t>
            </a:r>
            <a:r>
              <a:rPr lang="en-US" dirty="0" smtClean="0">
                <a:latin typeface="Tahoma" pitchFamily="34" charset="0"/>
                <a:cs typeface="Times New Roman" pitchFamily="18" charset="0"/>
              </a:rPr>
              <a:t>2008, </a:t>
            </a:r>
            <a:r>
              <a:rPr lang="en-US" dirty="0" err="1">
                <a:latin typeface="Tahoma" panose="020B0604030504040204" pitchFamily="34" charset="0"/>
                <a:ea typeface="Tahoma" panose="020B0604030504040204" pitchFamily="34" charset="0"/>
                <a:cs typeface="Tahoma" panose="020B0604030504040204" pitchFamily="34" charset="0"/>
              </a:rPr>
              <a:t>Geeraerts</a:t>
            </a:r>
            <a:r>
              <a:rPr lang="en-US" dirty="0">
                <a:latin typeface="Tahoma" panose="020B0604030504040204" pitchFamily="34" charset="0"/>
                <a:ea typeface="Tahoma" panose="020B0604030504040204" pitchFamily="34" charset="0"/>
                <a:cs typeface="Tahoma" panose="020B0604030504040204" pitchFamily="34" charset="0"/>
              </a:rPr>
              <a:t> T</a:t>
            </a:r>
            <a:r>
              <a:rPr lang="de-DE" dirty="0">
                <a:latin typeface="Tahoma" panose="020B0604030504040204" pitchFamily="34" charset="0"/>
                <a:ea typeface="Tahoma" panose="020B0604030504040204" pitchFamily="34" charset="0"/>
                <a:cs typeface="Tahoma" panose="020B0604030504040204" pitchFamily="34" charset="0"/>
              </a:rPr>
              <a:t> </a:t>
            </a:r>
            <a:r>
              <a:rPr lang="en-US" dirty="0">
                <a:latin typeface="Tahoma" panose="020B0604030504040204" pitchFamily="34" charset="0"/>
                <a:ea typeface="Tahoma" panose="020B0604030504040204" pitchFamily="34" charset="0"/>
                <a:cs typeface="Tahoma" panose="020B0604030504040204" pitchFamily="34" charset="0"/>
              </a:rPr>
              <a:t>Intensive Care Med 2007</a:t>
            </a:r>
            <a:endParaRPr lang="de-DE" dirty="0">
              <a:latin typeface="Tahoma" panose="020B0604030504040204" pitchFamily="34" charset="0"/>
              <a:ea typeface="Tahoma" panose="020B0604030504040204" pitchFamily="34" charset="0"/>
              <a:cs typeface="Tahoma" panose="020B0604030504040204" pitchFamily="34" charset="0"/>
            </a:endParaRPr>
          </a:p>
          <a:p>
            <a:pPr eaLnBrk="0" hangingPunct="0">
              <a:defRPr/>
            </a:pPr>
            <a:endParaRPr lang="de-DE" dirty="0">
              <a:latin typeface="Tahoma" pitchFamily="34" charset="0"/>
              <a:cs typeface="Times New Roman" pitchFamily="18" charset="0"/>
            </a:endParaRPr>
          </a:p>
        </p:txBody>
      </p:sp>
      <p:pic>
        <p:nvPicPr>
          <p:cNvPr id="3" name="Grafik 2"/>
          <p:cNvPicPr>
            <a:picLocks noChangeAspect="1"/>
          </p:cNvPicPr>
          <p:nvPr/>
        </p:nvPicPr>
        <p:blipFill>
          <a:blip r:embed="rId6"/>
          <a:stretch>
            <a:fillRect/>
          </a:stretch>
        </p:blipFill>
        <p:spPr>
          <a:xfrm>
            <a:off x="5539994" y="1263673"/>
            <a:ext cx="4226397" cy="3156402"/>
          </a:xfrm>
          <a:prstGeom prst="rect">
            <a:avLst/>
          </a:prstGeom>
        </p:spPr>
      </p:pic>
      <p:pic>
        <p:nvPicPr>
          <p:cNvPr id="4" name="Grafik 3"/>
          <p:cNvPicPr>
            <a:picLocks noChangeAspect="1"/>
          </p:cNvPicPr>
          <p:nvPr/>
        </p:nvPicPr>
        <p:blipFill>
          <a:blip r:embed="rId7"/>
          <a:stretch>
            <a:fillRect/>
          </a:stretch>
        </p:blipFill>
        <p:spPr>
          <a:xfrm>
            <a:off x="5539994" y="4464859"/>
            <a:ext cx="5078408" cy="493819"/>
          </a:xfrm>
          <a:prstGeom prst="rect">
            <a:avLst/>
          </a:prstGeom>
        </p:spPr>
      </p:pic>
      <p:pic>
        <p:nvPicPr>
          <p:cNvPr id="6" name="Grafik 5"/>
          <p:cNvPicPr>
            <a:picLocks noChangeAspect="1"/>
          </p:cNvPicPr>
          <p:nvPr/>
        </p:nvPicPr>
        <p:blipFill>
          <a:blip r:embed="rId8"/>
          <a:stretch>
            <a:fillRect/>
          </a:stretch>
        </p:blipFill>
        <p:spPr>
          <a:xfrm>
            <a:off x="571500" y="1500768"/>
            <a:ext cx="4898198" cy="2669787"/>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02756644"/>
      </p:ext>
    </p:extLst>
  </p:cSld>
  <p:clrMapOvr>
    <a:masterClrMapping/>
  </p:clrMapOvr>
  <p:transition advTm="1555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ChangeArrowheads="1"/>
          </p:cNvSpPr>
          <p:nvPr/>
        </p:nvSpPr>
        <p:spPr bwMode="auto">
          <a:xfrm>
            <a:off x="727267" y="3178079"/>
            <a:ext cx="7620000" cy="1195999"/>
          </a:xfrm>
          <a:prstGeom prst="rect">
            <a:avLst/>
          </a:prstGeom>
          <a:noFill/>
          <a:ln w="9525">
            <a:noFill/>
            <a:miter lim="800000"/>
            <a:headEnd/>
            <a:tailEnd/>
          </a:ln>
        </p:spPr>
        <p:txBody>
          <a:bodyPr lIns="91435" tIns="45718" rIns="91435" bIns="45718">
            <a:spAutoFit/>
          </a:bodyPr>
          <a:lstStyle/>
          <a:p>
            <a:pPr algn="ctr"/>
            <a:r>
              <a:rPr lang="en-GB" sz="3200" b="1" dirty="0">
                <a:solidFill>
                  <a:srgbClr val="92D050"/>
                </a:solidFill>
                <a:latin typeface="Tahoma" pitchFamily="34" charset="0"/>
                <a:cs typeface="+mj-cs"/>
              </a:rPr>
              <a:t>HYDROCEPHALUS</a:t>
            </a:r>
            <a:r>
              <a:rPr lang="en-GB" sz="3600" b="1" dirty="0">
                <a:solidFill>
                  <a:srgbClr val="92D050"/>
                </a:solidFill>
                <a:latin typeface="Tahoma" pitchFamily="34" charset="0"/>
                <a:cs typeface="Tahoma" pitchFamily="34" charset="0"/>
              </a:rPr>
              <a:t> </a:t>
            </a:r>
            <a:r>
              <a:rPr lang="it-IT" sz="3600" b="1" u="sng" dirty="0">
                <a:solidFill>
                  <a:srgbClr val="92D050"/>
                </a:solidFill>
                <a:latin typeface="Tahoma" pitchFamily="34" charset="0"/>
                <a:cs typeface="Tahoma" pitchFamily="34" charset="0"/>
              </a:rPr>
              <a:t/>
            </a:r>
            <a:br>
              <a:rPr lang="it-IT" sz="3600" b="1" u="sng" dirty="0">
                <a:solidFill>
                  <a:srgbClr val="92D050"/>
                </a:solidFill>
                <a:latin typeface="Tahoma" pitchFamily="34" charset="0"/>
                <a:cs typeface="Tahoma" pitchFamily="34" charset="0"/>
              </a:rPr>
            </a:br>
            <a:endParaRPr lang="it-IT" sz="3600" b="1" u="sng" dirty="0">
              <a:solidFill>
                <a:srgbClr val="92D050"/>
              </a:solidFill>
              <a:latin typeface="Tahoma" pitchFamily="34" charset="0"/>
              <a:cs typeface="Tahoma"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08445003"/>
      </p:ext>
    </p:extLst>
  </p:cSld>
  <p:clrMapOvr>
    <a:masterClrMapping/>
  </p:clrMapOvr>
  <mc:AlternateContent xmlns:mc="http://schemas.openxmlformats.org/markup-compatibility/2006" xmlns:p14="http://schemas.microsoft.com/office/powerpoint/2010/main">
    <mc:Choice Requires="p14">
      <p:transition spd="slow" p14:dur="2000" advTm="1071"/>
    </mc:Choice>
    <mc:Fallback xmlns="">
      <p:transition spd="slow" advTm="10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3" name="Rectangle 3"/>
          <p:cNvSpPr>
            <a:spLocks noGrp="1" noChangeArrowheads="1"/>
          </p:cNvSpPr>
          <p:nvPr>
            <p:ph type="body" idx="4294967295"/>
          </p:nvPr>
        </p:nvSpPr>
        <p:spPr>
          <a:xfrm>
            <a:off x="3327798" y="2188891"/>
            <a:ext cx="7340203" cy="3740423"/>
          </a:xfrm>
        </p:spPr>
        <p:txBody>
          <a:bodyPr/>
          <a:lstStyle/>
          <a:p>
            <a:pPr eaLnBrk="1" hangingPunct="1">
              <a:buFontTx/>
              <a:buNone/>
            </a:pPr>
            <a:r>
              <a:rPr lang="it-IT"/>
              <a:t> </a:t>
            </a:r>
          </a:p>
        </p:txBody>
      </p:sp>
      <p:sp>
        <p:nvSpPr>
          <p:cNvPr id="48134" name="Rectangle 7"/>
          <p:cNvSpPr>
            <a:spLocks noChangeArrowheads="1"/>
          </p:cNvSpPr>
          <p:nvPr/>
        </p:nvSpPr>
        <p:spPr bwMode="auto">
          <a:xfrm>
            <a:off x="4967288" y="2309813"/>
            <a:ext cx="9144000" cy="369328"/>
          </a:xfrm>
          <a:prstGeom prst="rect">
            <a:avLst/>
          </a:prstGeom>
          <a:noFill/>
          <a:ln w="9525">
            <a:noFill/>
            <a:miter lim="800000"/>
            <a:headEnd/>
            <a:tailEnd/>
          </a:ln>
        </p:spPr>
        <p:txBody>
          <a:bodyPr lIns="91435" tIns="45718" rIns="91435" bIns="45718">
            <a:spAutoFit/>
          </a:bodyPr>
          <a:lstStyle/>
          <a:p>
            <a:endParaRPr lang="de-DE"/>
          </a:p>
        </p:txBody>
      </p:sp>
      <p:pic>
        <p:nvPicPr>
          <p:cNvPr id="242694" name="Picture 6"/>
          <p:cNvPicPr>
            <a:picLocks noChangeAspect="1" noChangeArrowheads="1"/>
          </p:cNvPicPr>
          <p:nvPr/>
        </p:nvPicPr>
        <p:blipFill>
          <a:blip r:embed="rId5" cstate="print"/>
          <a:srcRect/>
          <a:stretch>
            <a:fillRect/>
          </a:stretch>
        </p:blipFill>
        <p:spPr bwMode="auto">
          <a:xfrm>
            <a:off x="1297484" y="1981200"/>
            <a:ext cx="3505200" cy="3475038"/>
          </a:xfrm>
          <a:prstGeom prst="rect">
            <a:avLst/>
          </a:prstGeom>
          <a:noFill/>
          <a:ln w="9525">
            <a:noFill/>
            <a:miter lim="800000"/>
            <a:headEnd/>
            <a:tailEnd/>
          </a:ln>
        </p:spPr>
      </p:pic>
      <p:sp>
        <p:nvSpPr>
          <p:cNvPr id="48136" name="Rectangle 9"/>
          <p:cNvSpPr>
            <a:spLocks noChangeArrowheads="1"/>
          </p:cNvSpPr>
          <p:nvPr/>
        </p:nvSpPr>
        <p:spPr bwMode="auto">
          <a:xfrm>
            <a:off x="5715000" y="1981200"/>
            <a:ext cx="9144000" cy="369328"/>
          </a:xfrm>
          <a:prstGeom prst="rect">
            <a:avLst/>
          </a:prstGeom>
          <a:noFill/>
          <a:ln w="9525">
            <a:noFill/>
            <a:miter lim="800000"/>
            <a:headEnd/>
            <a:tailEnd/>
          </a:ln>
        </p:spPr>
        <p:txBody>
          <a:bodyPr lIns="91435" tIns="45718" rIns="91435" bIns="45718">
            <a:spAutoFit/>
          </a:bodyPr>
          <a:lstStyle/>
          <a:p>
            <a:endParaRPr lang="de-DE"/>
          </a:p>
        </p:txBody>
      </p:sp>
      <p:pic>
        <p:nvPicPr>
          <p:cNvPr id="242696" name="Picture 8"/>
          <p:cNvPicPr>
            <a:picLocks noChangeAspect="1" noChangeArrowheads="1"/>
          </p:cNvPicPr>
          <p:nvPr/>
        </p:nvPicPr>
        <p:blipFill>
          <a:blip r:embed="rId6" cstate="print"/>
          <a:srcRect/>
          <a:stretch>
            <a:fillRect/>
          </a:stretch>
        </p:blipFill>
        <p:spPr bwMode="auto">
          <a:xfrm>
            <a:off x="5506562" y="1895282"/>
            <a:ext cx="3297238" cy="3505200"/>
          </a:xfrm>
          <a:prstGeom prst="rect">
            <a:avLst/>
          </a:prstGeom>
          <a:noFill/>
          <a:ln w="9525">
            <a:noFill/>
            <a:miter lim="800000"/>
            <a:headEnd/>
            <a:tailEnd/>
          </a:ln>
        </p:spPr>
      </p:pic>
      <p:sp>
        <p:nvSpPr>
          <p:cNvPr id="48138" name="Rectangle 12"/>
          <p:cNvSpPr>
            <a:spLocks noChangeArrowheads="1"/>
          </p:cNvSpPr>
          <p:nvPr/>
        </p:nvSpPr>
        <p:spPr bwMode="auto">
          <a:xfrm>
            <a:off x="4967288" y="2309813"/>
            <a:ext cx="9144000" cy="369328"/>
          </a:xfrm>
          <a:prstGeom prst="rect">
            <a:avLst/>
          </a:prstGeom>
          <a:noFill/>
          <a:ln w="9525">
            <a:noFill/>
            <a:miter lim="800000"/>
            <a:headEnd/>
            <a:tailEnd/>
          </a:ln>
        </p:spPr>
        <p:txBody>
          <a:bodyPr lIns="91435" tIns="45718" rIns="91435" bIns="45718">
            <a:spAutoFit/>
          </a:bodyPr>
          <a:lstStyle/>
          <a:p>
            <a:endParaRPr lang="de-DE"/>
          </a:p>
        </p:txBody>
      </p:sp>
      <p:sp>
        <p:nvSpPr>
          <p:cNvPr id="245768" name="Line 3080"/>
          <p:cNvSpPr>
            <a:spLocks noChangeShapeType="1"/>
          </p:cNvSpPr>
          <p:nvPr/>
        </p:nvSpPr>
        <p:spPr bwMode="auto">
          <a:xfrm flipH="1" flipV="1">
            <a:off x="2375119" y="2603307"/>
            <a:ext cx="1038225" cy="1044575"/>
          </a:xfrm>
          <a:custGeom>
            <a:avLst/>
            <a:gdLst>
              <a:gd name="T0" fmla="*/ 2147483647 w 27"/>
              <a:gd name="T1" fmla="*/ 2147483647 h 618"/>
              <a:gd name="T2" fmla="*/ 0 w 27"/>
              <a:gd name="T3" fmla="*/ 0 h 618"/>
              <a:gd name="T4" fmla="*/ 0 60000 65536"/>
              <a:gd name="T5" fmla="*/ 0 60000 65536"/>
              <a:gd name="T6" fmla="*/ 0 w 27"/>
              <a:gd name="T7" fmla="*/ 0 h 618"/>
              <a:gd name="T8" fmla="*/ 27 w 27"/>
              <a:gd name="T9" fmla="*/ 618 h 618"/>
            </a:gdLst>
            <a:ahLst/>
            <a:cxnLst>
              <a:cxn ang="T4">
                <a:pos x="T0" y="T1"/>
              </a:cxn>
              <a:cxn ang="T5">
                <a:pos x="T2" y="T3"/>
              </a:cxn>
            </a:cxnLst>
            <a:rect l="T6" t="T7" r="T8" b="T9"/>
            <a:pathLst>
              <a:path w="27" h="618">
                <a:moveTo>
                  <a:pt x="27" y="618"/>
                </a:moveTo>
                <a:lnTo>
                  <a:pt x="0" y="0"/>
                </a:lnTo>
              </a:path>
            </a:pathLst>
          </a:custGeom>
          <a:noFill/>
          <a:ln w="41275">
            <a:solidFill>
              <a:srgbClr val="3366FF"/>
            </a:solidFill>
            <a:round/>
            <a:headEnd/>
            <a:tailEnd type="triangle" w="med" len="med"/>
          </a:ln>
        </p:spPr>
        <p:txBody>
          <a:bodyPr lIns="91435" tIns="45718" rIns="91435" bIns="45718"/>
          <a:lstStyle/>
          <a:p>
            <a:endParaRPr lang="it-IT"/>
          </a:p>
        </p:txBody>
      </p:sp>
      <p:sp>
        <p:nvSpPr>
          <p:cNvPr id="2" name="Line 3080"/>
          <p:cNvSpPr>
            <a:spLocks noChangeShapeType="1"/>
          </p:cNvSpPr>
          <p:nvPr/>
        </p:nvSpPr>
        <p:spPr bwMode="auto">
          <a:xfrm flipH="1">
            <a:off x="7405688" y="3363559"/>
            <a:ext cx="2133600" cy="230188"/>
          </a:xfrm>
          <a:prstGeom prst="line">
            <a:avLst/>
          </a:prstGeom>
          <a:noFill/>
          <a:ln w="41275">
            <a:solidFill>
              <a:srgbClr val="3366FF"/>
            </a:solidFill>
            <a:round/>
            <a:headEnd/>
            <a:tailEnd type="triangle" w="med" len="med"/>
          </a:ln>
        </p:spPr>
        <p:txBody>
          <a:bodyPr lIns="91435" tIns="45718" rIns="91435" bIns="45718"/>
          <a:lstStyle/>
          <a:p>
            <a:endParaRPr lang="it-IT"/>
          </a:p>
        </p:txBody>
      </p:sp>
      <p:sp>
        <p:nvSpPr>
          <p:cNvPr id="12" name="Rechteck 11"/>
          <p:cNvSpPr/>
          <p:nvPr/>
        </p:nvSpPr>
        <p:spPr>
          <a:xfrm>
            <a:off x="-211519" y="6422598"/>
            <a:ext cx="7236296" cy="338554"/>
          </a:xfrm>
          <a:prstGeom prst="rect">
            <a:avLst/>
          </a:prstGeom>
        </p:spPr>
        <p:txBody>
          <a:bodyPr wrap="square">
            <a:spAutoFit/>
          </a:bodyPr>
          <a:lstStyle/>
          <a:p>
            <a:pPr algn="r"/>
            <a:r>
              <a:rPr lang="en-US" sz="1600" dirty="0" err="1">
                <a:latin typeface="Tahoma" panose="020B0604030504040204" pitchFamily="34" charset="0"/>
                <a:ea typeface="Tahoma" panose="020B0604030504040204" pitchFamily="34" charset="0"/>
                <a:cs typeface="Tahoma" panose="020B0604030504040204" pitchFamily="34" charset="0"/>
              </a:rPr>
              <a:t>Brzezinska</a:t>
            </a:r>
            <a:r>
              <a:rPr lang="en-US" sz="1600" dirty="0">
                <a:latin typeface="Tahoma" panose="020B0604030504040204" pitchFamily="34" charset="0"/>
                <a:ea typeface="Tahoma" panose="020B0604030504040204" pitchFamily="34" charset="0"/>
                <a:cs typeface="Tahoma" panose="020B0604030504040204" pitchFamily="34" charset="0"/>
              </a:rPr>
              <a:t> R</a:t>
            </a:r>
            <a:r>
              <a:rPr lang="it-IT" sz="1600" dirty="0">
                <a:latin typeface="Tahoma" panose="020B0604030504040204" pitchFamily="34" charset="0"/>
                <a:ea typeface="Tahoma" panose="020B0604030504040204" pitchFamily="34" charset="0"/>
                <a:cs typeface="Tahoma" panose="020B0604030504040204" pitchFamily="34" charset="0"/>
              </a:rPr>
              <a:t> et al. </a:t>
            </a:r>
            <a:r>
              <a:rPr lang="en-US" sz="1600" dirty="0" err="1">
                <a:latin typeface="Tahoma" panose="020B0604030504040204" pitchFamily="34" charset="0"/>
                <a:ea typeface="Tahoma" panose="020B0604030504040204" pitchFamily="34" charset="0"/>
                <a:cs typeface="Tahoma" panose="020B0604030504040204" pitchFamily="34" charset="0"/>
              </a:rPr>
              <a:t>Ultraschall</a:t>
            </a:r>
            <a:r>
              <a:rPr lang="en-US" sz="1600" dirty="0">
                <a:latin typeface="Tahoma" panose="020B0604030504040204" pitchFamily="34" charset="0"/>
                <a:ea typeface="Tahoma" panose="020B0604030504040204" pitchFamily="34" charset="0"/>
                <a:cs typeface="Tahoma" panose="020B0604030504040204" pitchFamily="34" charset="0"/>
              </a:rPr>
              <a:t> Med 2002;</a:t>
            </a:r>
            <a:r>
              <a:rPr lang="de-DE" sz="1600" dirty="0">
                <a:latin typeface="Tahoma" panose="020B0604030504040204" pitchFamily="34" charset="0"/>
                <a:ea typeface="Tahoma" panose="020B0604030504040204" pitchFamily="34" charset="0"/>
                <a:cs typeface="Tahoma" panose="020B0604030504040204" pitchFamily="34" charset="0"/>
              </a:rPr>
              <a:t> Newman VD </a:t>
            </a:r>
            <a:r>
              <a:rPr lang="de-DE" sz="1600" dirty="0" err="1">
                <a:latin typeface="Tahoma" panose="020B0604030504040204" pitchFamily="34" charset="0"/>
                <a:ea typeface="Tahoma" panose="020B0604030504040204" pitchFamily="34" charset="0"/>
                <a:cs typeface="Tahoma" panose="020B0604030504040204" pitchFamily="34" charset="0"/>
              </a:rPr>
              <a:t>Br</a:t>
            </a:r>
            <a:r>
              <a:rPr lang="de-DE" sz="1600" dirty="0">
                <a:latin typeface="Tahoma" panose="020B0604030504040204" pitchFamily="34" charset="0"/>
                <a:ea typeface="Tahoma" panose="020B0604030504040204" pitchFamily="34" charset="0"/>
                <a:cs typeface="Tahoma" panose="020B0604030504040204" pitchFamily="34" charset="0"/>
              </a:rPr>
              <a:t> J </a:t>
            </a:r>
            <a:r>
              <a:rPr lang="de-DE" sz="1600" dirty="0" err="1">
                <a:latin typeface="Tahoma" panose="020B0604030504040204" pitchFamily="34" charset="0"/>
                <a:ea typeface="Tahoma" panose="020B0604030504040204" pitchFamily="34" charset="0"/>
                <a:cs typeface="Tahoma" panose="020B0604030504040204" pitchFamily="34" charset="0"/>
              </a:rPr>
              <a:t>Ophthalmol</a:t>
            </a:r>
            <a:r>
              <a:rPr lang="de-DE" sz="1600" dirty="0">
                <a:latin typeface="Tahoma" panose="020B0604030504040204" pitchFamily="34" charset="0"/>
                <a:ea typeface="Tahoma" panose="020B0604030504040204" pitchFamily="34" charset="0"/>
                <a:cs typeface="Tahoma" panose="020B0604030504040204" pitchFamily="34" charset="0"/>
              </a:rPr>
              <a:t> 2002</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959430430"/>
      </p:ext>
    </p:extLst>
  </p:cSld>
  <p:clrMapOvr>
    <a:masterClrMapping/>
  </p:clrMapOvr>
  <p:transition spd="med" advTm="108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242694"/>
                                        </p:tgtEl>
                                        <p:attrNameLst>
                                          <p:attrName>style.visibility</p:attrName>
                                        </p:attrNameLst>
                                      </p:cBhvr>
                                      <p:to>
                                        <p:strVal val="visible"/>
                                      </p:to>
                                    </p:set>
                                    <p:anim calcmode="lin" valueType="num">
                                      <p:cBhvr additive="base">
                                        <p:cTn id="11" dur="500" fill="hold"/>
                                        <p:tgtEl>
                                          <p:spTgt spid="242694"/>
                                        </p:tgtEl>
                                        <p:attrNameLst>
                                          <p:attrName>ppt_x</p:attrName>
                                        </p:attrNameLst>
                                      </p:cBhvr>
                                      <p:tavLst>
                                        <p:tav tm="0">
                                          <p:val>
                                            <p:strVal val="0-#ppt_w/2"/>
                                          </p:val>
                                        </p:tav>
                                        <p:tav tm="100000">
                                          <p:val>
                                            <p:strVal val="#ppt_x"/>
                                          </p:val>
                                        </p:tav>
                                      </p:tavLst>
                                    </p:anim>
                                    <p:anim calcmode="lin" valueType="num">
                                      <p:cBhvr additive="base">
                                        <p:cTn id="12" dur="500" fill="hold"/>
                                        <p:tgtEl>
                                          <p:spTgt spid="24269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42696"/>
                                        </p:tgtEl>
                                        <p:attrNameLst>
                                          <p:attrName>style.visibility</p:attrName>
                                        </p:attrNameLst>
                                      </p:cBhvr>
                                      <p:to>
                                        <p:strVal val="visible"/>
                                      </p:to>
                                    </p:set>
                                    <p:anim calcmode="lin" valueType="num">
                                      <p:cBhvr additive="base">
                                        <p:cTn id="17" dur="500" fill="hold"/>
                                        <p:tgtEl>
                                          <p:spTgt spid="242696"/>
                                        </p:tgtEl>
                                        <p:attrNameLst>
                                          <p:attrName>ppt_x</p:attrName>
                                        </p:attrNameLst>
                                      </p:cBhvr>
                                      <p:tavLst>
                                        <p:tav tm="0">
                                          <p:val>
                                            <p:strVal val="0-#ppt_w/2"/>
                                          </p:val>
                                        </p:tav>
                                        <p:tav tm="100000">
                                          <p:val>
                                            <p:strVal val="#ppt_x"/>
                                          </p:val>
                                        </p:tav>
                                      </p:tavLst>
                                    </p:anim>
                                    <p:anim calcmode="lin" valueType="num">
                                      <p:cBhvr additive="base">
                                        <p:cTn id="18" dur="500" fill="hold"/>
                                        <p:tgtEl>
                                          <p:spTgt spid="242696"/>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245768"/>
                                        </p:tgtEl>
                                        <p:attrNameLst>
                                          <p:attrName>style.visibility</p:attrName>
                                        </p:attrNameLst>
                                      </p:cBhvr>
                                      <p:to>
                                        <p:strVal val="visible"/>
                                      </p:to>
                                    </p:set>
                                    <p:anim calcmode="lin" valueType="num">
                                      <p:cBhvr additive="base">
                                        <p:cTn id="23" dur="500" fill="hold"/>
                                        <p:tgtEl>
                                          <p:spTgt spid="245768"/>
                                        </p:tgtEl>
                                        <p:attrNameLst>
                                          <p:attrName>ppt_x</p:attrName>
                                        </p:attrNameLst>
                                      </p:cBhvr>
                                      <p:tavLst>
                                        <p:tav tm="0">
                                          <p:val>
                                            <p:strVal val="1+#ppt_w/2"/>
                                          </p:val>
                                        </p:tav>
                                        <p:tav tm="100000">
                                          <p:val>
                                            <p:strVal val="#ppt_x"/>
                                          </p:val>
                                        </p:tav>
                                      </p:tavLst>
                                    </p:anim>
                                    <p:anim calcmode="lin" valueType="num">
                                      <p:cBhvr additive="base">
                                        <p:cTn id="24" dur="500" fill="hold"/>
                                        <p:tgtEl>
                                          <p:spTgt spid="245768"/>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1+#ppt_w/2"/>
                                          </p:val>
                                        </p:tav>
                                        <p:tav tm="100000">
                                          <p:val>
                                            <p:strVal val="#ppt_x"/>
                                          </p:val>
                                        </p:tav>
                                      </p:tavLst>
                                    </p:anim>
                                    <p:anim calcmode="lin" valueType="num">
                                      <p:cBhvr additive="base">
                                        <p:cTn id="30"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3"/>
                </p:tgtEl>
              </p:cMediaNode>
            </p:audio>
          </p:childTnLst>
        </p:cTn>
      </p:par>
    </p:tnLst>
    <p:bldLst>
      <p:bldP spid="245768" grpId="0" animBg="1"/>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ctrTitle"/>
          </p:nvPr>
        </p:nvSpPr>
        <p:spPr>
          <a:xfrm>
            <a:off x="695481" y="3168392"/>
            <a:ext cx="7772400" cy="1296144"/>
          </a:xfrm>
        </p:spPr>
        <p:txBody>
          <a:bodyPr/>
          <a:lstStyle/>
          <a:p>
            <a:pPr algn="ctr"/>
            <a:r>
              <a:rPr lang="de-DE" sz="3200" b="1" dirty="0">
                <a:solidFill>
                  <a:srgbClr val="013E7A"/>
                </a:solidFill>
                <a:latin typeface="Tahoma" pitchFamily="34" charset="0"/>
              </a:rPr>
              <a:t/>
            </a:r>
            <a:br>
              <a:rPr lang="de-DE" sz="3200" b="1" dirty="0">
                <a:solidFill>
                  <a:srgbClr val="013E7A"/>
                </a:solidFill>
                <a:latin typeface="Tahoma" pitchFamily="34" charset="0"/>
              </a:rPr>
            </a:br>
            <a:r>
              <a:rPr lang="de-DE" sz="3200" b="1" dirty="0">
                <a:solidFill>
                  <a:srgbClr val="92D050"/>
                </a:solidFill>
                <a:latin typeface="Tahoma" pitchFamily="34" charset="0"/>
              </a:rPr>
              <a:t>DRUSEN</a:t>
            </a:r>
            <a:endParaRPr lang="it-IT" sz="3200" b="1" dirty="0">
              <a:solidFill>
                <a:srgbClr val="92D050"/>
              </a:solidFill>
              <a:latin typeface="Tahoma" pitchFamily="34" charset="0"/>
            </a:endParaRPr>
          </a:p>
        </p:txBody>
      </p:sp>
      <p:sp>
        <p:nvSpPr>
          <p:cNvPr id="49155" name="Rectangle 3"/>
          <p:cNvSpPr>
            <a:spLocks noGrp="1" noChangeArrowheads="1"/>
          </p:cNvSpPr>
          <p:nvPr>
            <p:ph type="subTitle" idx="1"/>
          </p:nvPr>
        </p:nvSpPr>
        <p:spPr/>
        <p:txBody>
          <a:bodyPr/>
          <a:lstStyle/>
          <a:p>
            <a:endParaRPr lang="it-IT" b="1" dirty="0" smtClean="0"/>
          </a:p>
          <a:p>
            <a:endParaRPr lang="it-IT" b="1" dirty="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50976100"/>
      </p:ext>
    </p:extLst>
  </p:cSld>
  <p:clrMapOvr>
    <a:masterClrMapping/>
  </p:clrMapOvr>
  <mc:AlternateContent xmlns:mc="http://schemas.openxmlformats.org/markup-compatibility/2006" xmlns:p14="http://schemas.microsoft.com/office/powerpoint/2010/main">
    <mc:Choice Requires="p14">
      <p:transition spd="slow" p14:dur="2000" advTm="5825"/>
    </mc:Choice>
    <mc:Fallback xmlns="">
      <p:transition spd="slow" advTm="5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398701" y="927652"/>
            <a:ext cx="8596668" cy="1320800"/>
          </a:xfrm>
        </p:spPr>
        <p:txBody>
          <a:bodyPr/>
          <a:lstStyle/>
          <a:p>
            <a:pPr algn="ctr"/>
            <a:r>
              <a:rPr lang="de-DE" sz="2400" b="1" dirty="0">
                <a:latin typeface="Tahoma" panose="020B0604030504040204" pitchFamily="34" charset="0"/>
                <a:ea typeface="Tahoma" panose="020B0604030504040204" pitchFamily="34" charset="0"/>
                <a:cs typeface="Tahoma" panose="020B0604030504040204" pitchFamily="34" charset="0"/>
              </a:rPr>
              <a:t>PSEUDOPAPILLENEDEMA</a:t>
            </a:r>
          </a:p>
        </p:txBody>
      </p:sp>
      <p:pic>
        <p:nvPicPr>
          <p:cNvPr id="7" name="Inhaltsplatzhalter 6"/>
          <p:cNvPicPr>
            <a:picLocks noGrp="1" noChangeAspect="1"/>
          </p:cNvPicPr>
          <p:nvPr>
            <p:ph sz="half" idx="1"/>
          </p:nvPr>
        </p:nvPicPr>
        <p:blipFill>
          <a:blip r:embed="rId5"/>
          <a:stretch>
            <a:fillRect/>
          </a:stretch>
        </p:blipFill>
        <p:spPr>
          <a:xfrm>
            <a:off x="2605504" y="2456801"/>
            <a:ext cx="4183062" cy="3320151"/>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09356281"/>
      </p:ext>
    </p:extLst>
  </p:cSld>
  <p:clrMapOvr>
    <a:masterClrMapping/>
  </p:clrMapOvr>
  <mc:AlternateContent xmlns:mc="http://schemas.openxmlformats.org/markup-compatibility/2006" xmlns:p14="http://schemas.microsoft.com/office/powerpoint/2010/main">
    <mc:Choice Requires="p14">
      <p:transition spd="slow" p14:dur="2000" advTm="21551"/>
    </mc:Choice>
    <mc:Fallback xmlns="">
      <p:transition spd="slow" advTm="21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ctrTitle"/>
          </p:nvPr>
        </p:nvSpPr>
        <p:spPr>
          <a:xfrm>
            <a:off x="1393902" y="2754351"/>
            <a:ext cx="8370042" cy="2258825"/>
          </a:xfrm>
        </p:spPr>
        <p:txBody>
          <a:bodyPr/>
          <a:lstStyle/>
          <a:p>
            <a:pPr algn="ctr"/>
            <a:r>
              <a:rPr lang="de-DE" sz="3200" b="1" dirty="0">
                <a:solidFill>
                  <a:srgbClr val="013E7A"/>
                </a:solidFill>
                <a:latin typeface="Tahoma" pitchFamily="34" charset="0"/>
              </a:rPr>
              <a:t/>
            </a:r>
            <a:br>
              <a:rPr lang="de-DE" sz="3200" b="1" dirty="0">
                <a:solidFill>
                  <a:srgbClr val="013E7A"/>
                </a:solidFill>
                <a:latin typeface="Tahoma" pitchFamily="34" charset="0"/>
              </a:rPr>
            </a:br>
            <a:r>
              <a:rPr lang="de-DE" sz="3200" b="1" dirty="0">
                <a:solidFill>
                  <a:srgbClr val="92D050"/>
                </a:solidFill>
                <a:latin typeface="Tahoma" pitchFamily="34" charset="0"/>
              </a:rPr>
              <a:t>INTRACRANIAL </a:t>
            </a:r>
            <a:r>
              <a:rPr lang="de-DE" sz="3200" b="1" dirty="0" smtClean="0">
                <a:solidFill>
                  <a:srgbClr val="92D050"/>
                </a:solidFill>
                <a:latin typeface="Tahoma" pitchFamily="34" charset="0"/>
              </a:rPr>
              <a:t>HYPOTENSION  AND</a:t>
            </a:r>
            <a:br>
              <a:rPr lang="de-DE" sz="3200" b="1" dirty="0" smtClean="0">
                <a:solidFill>
                  <a:srgbClr val="92D050"/>
                </a:solidFill>
                <a:latin typeface="Tahoma" pitchFamily="34" charset="0"/>
              </a:rPr>
            </a:br>
            <a:r>
              <a:rPr lang="de-DE" sz="3200" b="1" dirty="0">
                <a:solidFill>
                  <a:srgbClr val="92D050"/>
                </a:solidFill>
                <a:latin typeface="Tahoma" pitchFamily="34" charset="0"/>
              </a:rPr>
              <a:t>DYNAMIC ULTRASONOGRAPHIC MEASUREMENT</a:t>
            </a:r>
            <a:r>
              <a:rPr lang="de-DE" sz="3200" dirty="0">
                <a:solidFill>
                  <a:srgbClr val="013E7A"/>
                </a:solidFill>
                <a:latin typeface="Tahoma" pitchFamily="34" charset="0"/>
              </a:rPr>
              <a:t/>
            </a:r>
            <a:br>
              <a:rPr lang="de-DE" sz="3200" dirty="0">
                <a:solidFill>
                  <a:srgbClr val="013E7A"/>
                </a:solidFill>
                <a:latin typeface="Tahoma" pitchFamily="34" charset="0"/>
              </a:rPr>
            </a:br>
            <a:r>
              <a:rPr lang="de-DE" sz="3200" b="1" dirty="0" smtClean="0">
                <a:solidFill>
                  <a:srgbClr val="013E7A"/>
                </a:solidFill>
                <a:latin typeface="Tahoma" pitchFamily="34" charset="0"/>
              </a:rPr>
              <a:t> </a:t>
            </a:r>
            <a:endParaRPr lang="it-IT" sz="3200" b="1" dirty="0">
              <a:solidFill>
                <a:srgbClr val="013E7A"/>
              </a:solidFill>
              <a:latin typeface="Tahoma" pitchFamily="34" charset="0"/>
            </a:endParaRPr>
          </a:p>
        </p:txBody>
      </p:sp>
      <p:sp>
        <p:nvSpPr>
          <p:cNvPr id="49155" name="Rectangle 3"/>
          <p:cNvSpPr>
            <a:spLocks noGrp="1" noChangeArrowheads="1"/>
          </p:cNvSpPr>
          <p:nvPr>
            <p:ph type="subTitle" idx="1"/>
          </p:nvPr>
        </p:nvSpPr>
        <p:spPr/>
        <p:txBody>
          <a:bodyPr/>
          <a:lstStyle/>
          <a:p>
            <a:endParaRPr lang="it-IT" b="1" dirty="0" smtClean="0"/>
          </a:p>
          <a:p>
            <a:endParaRPr lang="it-IT" b="1" dirty="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69172719"/>
      </p:ext>
    </p:extLst>
  </p:cSld>
  <p:clrMapOvr>
    <a:masterClrMapping/>
  </p:clrMapOvr>
  <mc:AlternateContent xmlns:mc="http://schemas.openxmlformats.org/markup-compatibility/2006" xmlns:p14="http://schemas.microsoft.com/office/powerpoint/2010/main">
    <mc:Choice Requires="p14">
      <p:transition spd="slow" p14:dur="2000" advTm="4520"/>
    </mc:Choice>
    <mc:Fallback xmlns="">
      <p:transition spd="slow" advTm="4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6488668"/>
            <a:ext cx="4602542" cy="369332"/>
          </a:xfrm>
          <a:prstGeom prst="rect">
            <a:avLst/>
          </a:prstGeom>
        </p:spPr>
        <p:txBody>
          <a:bodyPr wrap="none">
            <a:spAutoFit/>
          </a:bodyPr>
          <a:lstStyle/>
          <a:p>
            <a:r>
              <a:rPr lang="de-DE" dirty="0"/>
              <a:t>Neurological </a:t>
            </a:r>
            <a:r>
              <a:rPr lang="de-DE" dirty="0" err="1"/>
              <a:t>Sciences</a:t>
            </a:r>
            <a:r>
              <a:rPr lang="de-DE" dirty="0"/>
              <a:t> (2019) 40:2447–2457</a:t>
            </a:r>
          </a:p>
        </p:txBody>
      </p:sp>
      <p:pic>
        <p:nvPicPr>
          <p:cNvPr id="5" name="Grafik 4"/>
          <p:cNvPicPr>
            <a:picLocks noChangeAspect="1"/>
          </p:cNvPicPr>
          <p:nvPr/>
        </p:nvPicPr>
        <p:blipFill>
          <a:blip r:embed="rId5"/>
          <a:stretch>
            <a:fillRect/>
          </a:stretch>
        </p:blipFill>
        <p:spPr>
          <a:xfrm>
            <a:off x="1723899" y="847493"/>
            <a:ext cx="6304979" cy="4721729"/>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5075539"/>
      </p:ext>
    </p:extLst>
  </p:cSld>
  <p:clrMapOvr>
    <a:masterClrMapping/>
  </p:clrMapOvr>
  <mc:AlternateContent xmlns:mc="http://schemas.openxmlformats.org/markup-compatibility/2006" xmlns:p14="http://schemas.microsoft.com/office/powerpoint/2010/main">
    <mc:Choice Requires="p14">
      <p:transition spd="slow" p14:dur="2000" advTm="12096"/>
    </mc:Choice>
    <mc:Fallback xmlns="">
      <p:transition spd="slow" advTm="12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a:spLocks noGrp="1"/>
          </p:cNvSpPr>
          <p:nvPr>
            <p:ph type="title"/>
          </p:nvPr>
        </p:nvSpPr>
        <p:spPr>
          <a:xfrm>
            <a:off x="2567608" y="836712"/>
            <a:ext cx="7283152" cy="1008112"/>
          </a:xfrm>
        </p:spPr>
        <p:txBody>
          <a:bodyPr/>
          <a:lstStyle/>
          <a:p>
            <a:pPr algn="ctr"/>
            <a:r>
              <a:rPr lang="en-US" sz="2000" b="1" dirty="0">
                <a:latin typeface="Tahoma" pitchFamily="34" charset="0"/>
                <a:ea typeface="Tahoma" pitchFamily="34" charset="0"/>
                <a:cs typeface="Tahoma" pitchFamily="34" charset="0"/>
              </a:rPr>
              <a:t>TRANSORBITAL SONOGRAPHY IN ACUTE OPTIC NEURITIS: A CASE-CONTROL STUDY</a:t>
            </a:r>
            <a:endParaRPr lang="de-DE" sz="2000" b="1" dirty="0">
              <a:latin typeface="Tahoma" pitchFamily="34" charset="0"/>
              <a:ea typeface="Tahoma" pitchFamily="34" charset="0"/>
              <a:cs typeface="Tahoma" pitchFamily="34" charset="0"/>
            </a:endParaRPr>
          </a:p>
        </p:txBody>
      </p:sp>
      <p:sp>
        <p:nvSpPr>
          <p:cNvPr id="143" name="Shape 143"/>
          <p:cNvSpPr>
            <a:spLocks noGrp="1"/>
          </p:cNvSpPr>
          <p:nvPr>
            <p:ph type="body" sz="half" idx="2"/>
          </p:nvPr>
        </p:nvSpPr>
        <p:spPr>
          <a:xfrm>
            <a:off x="1061842" y="2309392"/>
            <a:ext cx="3600400" cy="3705275"/>
          </a:xfrm>
          <a:prstGeom prst="rect">
            <a:avLst/>
          </a:prstGeom>
        </p:spPr>
        <p:txBody>
          <a:bodyPr/>
          <a:lstStyle>
            <a:lvl1pPr algn="ctr">
              <a:lnSpc>
                <a:spcPct val="90000"/>
              </a:lnSpc>
              <a:spcBef>
                <a:spcPts val="1600"/>
              </a:spcBef>
              <a:defRPr sz="6000">
                <a:solidFill>
                  <a:srgbClr val="D93E2B"/>
                </a:solidFill>
                <a:latin typeface="+mn-lt"/>
                <a:ea typeface="+mn-ea"/>
                <a:cs typeface="+mn-cs"/>
                <a:sym typeface="Bodoni SvtyTwo ITC TT-Book"/>
              </a:defRPr>
            </a:lvl1pPr>
          </a:lstStyle>
          <a:p>
            <a:pPr>
              <a:lnSpc>
                <a:spcPct val="100000"/>
              </a:lnSpc>
              <a:spcBef>
                <a:spcPct val="0"/>
              </a:spcBef>
              <a:buClrTx/>
            </a:pPr>
            <a:r>
              <a:rPr lang="de-DE" sz="1700" b="1" dirty="0">
                <a:solidFill>
                  <a:schemeClr val="accent2"/>
                </a:solidFill>
                <a:latin typeface="Tahoma" pitchFamily="34" charset="0"/>
                <a:ea typeface="Tahoma" pitchFamily="34" charset="0"/>
                <a:cs typeface="Tahoma" pitchFamily="34" charset="0"/>
              </a:rPr>
              <a:t>RESULTS</a:t>
            </a:r>
          </a:p>
          <a:p>
            <a:pPr lvl="0">
              <a:lnSpc>
                <a:spcPct val="100000"/>
              </a:lnSpc>
              <a:spcBef>
                <a:spcPct val="0"/>
              </a:spcBef>
              <a:buClrTx/>
            </a:pPr>
            <a:endParaRPr lang="de-DE" sz="1600" kern="1200" dirty="0">
              <a:solidFill>
                <a:srgbClr val="000000"/>
              </a:solidFill>
              <a:latin typeface="Arial" charset="0"/>
              <a:ea typeface="ＭＳ Ｐゴシック" pitchFamily="-104" charset="-128"/>
            </a:endParaRPr>
          </a:p>
          <a:p>
            <a:pPr lvl="0" algn="l">
              <a:lnSpc>
                <a:spcPct val="100000"/>
              </a:lnSpc>
              <a:spcBef>
                <a:spcPct val="0"/>
              </a:spcBef>
              <a:buClrTx/>
            </a:pPr>
            <a:r>
              <a:rPr lang="en-US" sz="1700" kern="1200" dirty="0">
                <a:solidFill>
                  <a:srgbClr val="000000"/>
                </a:solidFill>
                <a:latin typeface="Arial" charset="0"/>
                <a:ea typeface="ＭＳ Ｐゴシック" pitchFamily="-104" charset="-128"/>
              </a:rPr>
              <a:t>ONSD on the affected side:</a:t>
            </a:r>
          </a:p>
          <a:p>
            <a:pPr lvl="0" algn="l">
              <a:lnSpc>
                <a:spcPct val="100000"/>
              </a:lnSpc>
              <a:spcBef>
                <a:spcPct val="0"/>
              </a:spcBef>
              <a:buClrTx/>
            </a:pPr>
            <a:r>
              <a:rPr lang="en-US" sz="1700" kern="1200" dirty="0">
                <a:solidFill>
                  <a:srgbClr val="000000"/>
                </a:solidFill>
                <a:latin typeface="Arial" charset="0"/>
                <a:ea typeface="ＭＳ Ｐゴシック" pitchFamily="-104" charset="-128"/>
              </a:rPr>
              <a:t>6.3 mm; IQR 5.9-7.2 mm</a:t>
            </a:r>
          </a:p>
          <a:p>
            <a:pPr lvl="0" algn="l">
              <a:lnSpc>
                <a:spcPct val="100000"/>
              </a:lnSpc>
              <a:spcBef>
                <a:spcPct val="0"/>
              </a:spcBef>
              <a:buClrTx/>
            </a:pPr>
            <a:endParaRPr lang="en-US" sz="1700" kern="1200" dirty="0">
              <a:solidFill>
                <a:srgbClr val="000000"/>
              </a:solidFill>
              <a:latin typeface="Arial" charset="0"/>
              <a:ea typeface="ＭＳ Ｐゴシック" pitchFamily="-104" charset="-128"/>
            </a:endParaRPr>
          </a:p>
          <a:p>
            <a:pPr lvl="0" algn="l">
              <a:lnSpc>
                <a:spcPct val="100000"/>
              </a:lnSpc>
              <a:spcBef>
                <a:spcPct val="0"/>
              </a:spcBef>
              <a:buClrTx/>
            </a:pPr>
            <a:r>
              <a:rPr lang="en-US" sz="1700" kern="1200" dirty="0">
                <a:solidFill>
                  <a:srgbClr val="000000"/>
                </a:solidFill>
                <a:latin typeface="Arial" charset="0"/>
                <a:ea typeface="ＭＳ Ｐゴシック" pitchFamily="-104" charset="-128"/>
              </a:rPr>
              <a:t>ONSD on the healthy side:</a:t>
            </a:r>
          </a:p>
          <a:p>
            <a:pPr lvl="0" algn="l">
              <a:lnSpc>
                <a:spcPct val="100000"/>
              </a:lnSpc>
              <a:spcBef>
                <a:spcPct val="0"/>
              </a:spcBef>
              <a:buClrTx/>
            </a:pPr>
            <a:r>
              <a:rPr lang="en-US" sz="1700" kern="1200" dirty="0">
                <a:solidFill>
                  <a:srgbClr val="000000"/>
                </a:solidFill>
                <a:latin typeface="Arial" charset="0"/>
                <a:ea typeface="ＭＳ Ｐゴシック" pitchFamily="-104" charset="-128"/>
              </a:rPr>
              <a:t>5.5 mm; IQR 5.1-6.2 mm; p&lt;0.0001</a:t>
            </a:r>
          </a:p>
          <a:p>
            <a:pPr lvl="0" algn="l">
              <a:lnSpc>
                <a:spcPct val="100000"/>
              </a:lnSpc>
              <a:spcBef>
                <a:spcPct val="0"/>
              </a:spcBef>
              <a:buClrTx/>
            </a:pPr>
            <a:r>
              <a:rPr lang="en-US" sz="1700" kern="1200" dirty="0">
                <a:solidFill>
                  <a:srgbClr val="000000"/>
                </a:solidFill>
                <a:latin typeface="Arial" charset="0"/>
                <a:ea typeface="ＭＳ Ｐゴシック" pitchFamily="-104" charset="-128"/>
              </a:rPr>
              <a:t> </a:t>
            </a:r>
          </a:p>
          <a:p>
            <a:pPr lvl="0" algn="l">
              <a:lnSpc>
                <a:spcPct val="100000"/>
              </a:lnSpc>
              <a:spcBef>
                <a:spcPct val="0"/>
              </a:spcBef>
              <a:buClrTx/>
            </a:pPr>
            <a:r>
              <a:rPr lang="en-US" sz="1700" kern="1200" dirty="0">
                <a:solidFill>
                  <a:srgbClr val="000000"/>
                </a:solidFill>
                <a:latin typeface="Arial" charset="0"/>
                <a:ea typeface="ＭＳ Ｐゴシック" pitchFamily="-104" charset="-128"/>
              </a:rPr>
              <a:t>ONSD controls:</a:t>
            </a:r>
          </a:p>
          <a:p>
            <a:pPr lvl="0" algn="l">
              <a:lnSpc>
                <a:spcPct val="100000"/>
              </a:lnSpc>
              <a:spcBef>
                <a:spcPct val="0"/>
              </a:spcBef>
              <a:buClrTx/>
            </a:pPr>
            <a:r>
              <a:rPr lang="en-US" sz="1700" kern="1200" dirty="0">
                <a:solidFill>
                  <a:srgbClr val="000000"/>
                </a:solidFill>
                <a:latin typeface="Arial" charset="0"/>
                <a:ea typeface="ＭＳ Ｐゴシック" pitchFamily="-104" charset="-128"/>
              </a:rPr>
              <a:t>5.2 mm; IQR 4.8-5.5 mm; p&lt;0.0001</a:t>
            </a:r>
            <a:endParaRPr lang="de-DE" sz="1700" kern="1200" dirty="0">
              <a:solidFill>
                <a:srgbClr val="000000"/>
              </a:solidFill>
              <a:latin typeface="Arial" charset="0"/>
              <a:ea typeface="ＭＳ Ｐゴシック" pitchFamily="-104" charset="-128"/>
            </a:endParaRPr>
          </a:p>
        </p:txBody>
      </p:sp>
      <p:pic>
        <p:nvPicPr>
          <p:cNvPr id="7" name="image5.tif" descr="FIG 2 ONSD-ONDimg.tif"/>
          <p:cNvPicPr/>
          <p:nvPr/>
        </p:nvPicPr>
        <p:blipFill>
          <a:blip r:embed="rId5" cstate="print">
            <a:extLst/>
          </a:blip>
          <a:stretch>
            <a:fillRect/>
          </a:stretch>
        </p:blipFill>
        <p:spPr>
          <a:xfrm>
            <a:off x="5048819" y="3006384"/>
            <a:ext cx="4032508" cy="3026116"/>
          </a:xfrm>
          <a:prstGeom prst="rect">
            <a:avLst/>
          </a:prstGeom>
          <a:ln w="12700">
            <a:miter lim="400000"/>
          </a:ln>
        </p:spPr>
      </p:pic>
      <p:sp>
        <p:nvSpPr>
          <p:cNvPr id="4" name="Rechteck 3"/>
          <p:cNvSpPr/>
          <p:nvPr/>
        </p:nvSpPr>
        <p:spPr>
          <a:xfrm>
            <a:off x="-743353" y="6519446"/>
            <a:ext cx="8244408" cy="338554"/>
          </a:xfrm>
          <a:prstGeom prst="rect">
            <a:avLst/>
          </a:prstGeom>
        </p:spPr>
        <p:txBody>
          <a:bodyPr wrap="square">
            <a:spAutoFit/>
          </a:bodyPr>
          <a:lstStyle/>
          <a:p>
            <a:pPr lvl="0" algn="r"/>
            <a:r>
              <a:rPr lang="en-US" sz="1600" dirty="0">
                <a:solidFill>
                  <a:srgbClr val="000000"/>
                </a:solidFill>
                <a:latin typeface="Tahoma" panose="020B0604030504040204" pitchFamily="34" charset="0"/>
                <a:ea typeface="Tahoma" panose="020B0604030504040204" pitchFamily="34" charset="0"/>
                <a:cs typeface="Tahoma" panose="020B0604030504040204" pitchFamily="34" charset="0"/>
              </a:rPr>
              <a:t>1) Lochner P et al. AJNR 2014; 2) Lochner P et al. </a:t>
            </a:r>
            <a:r>
              <a:rPr lang="en-US" sz="1600" dirty="0" err="1">
                <a:solidFill>
                  <a:srgbClr val="000000"/>
                </a:solidFill>
                <a:latin typeface="Tahoma" panose="020B0604030504040204" pitchFamily="34" charset="0"/>
                <a:ea typeface="Tahoma" panose="020B0604030504040204" pitchFamily="34" charset="0"/>
                <a:cs typeface="Tahoma" panose="020B0604030504040204" pitchFamily="34" charset="0"/>
              </a:rPr>
              <a:t>Clin</a:t>
            </a:r>
            <a:r>
              <a:rPr lang="en-US" sz="16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srgbClr val="000000"/>
                </a:solidFill>
                <a:latin typeface="Tahoma" panose="020B0604030504040204" pitchFamily="34" charset="0"/>
                <a:ea typeface="Tahoma" panose="020B0604030504040204" pitchFamily="34" charset="0"/>
                <a:cs typeface="Tahoma" panose="020B0604030504040204" pitchFamily="34" charset="0"/>
              </a:rPr>
              <a:t>Neurophysiol</a:t>
            </a:r>
            <a:r>
              <a:rPr lang="en-US" sz="1600" dirty="0">
                <a:solidFill>
                  <a:srgbClr val="000000"/>
                </a:solidFill>
                <a:latin typeface="Tahoma" panose="020B0604030504040204" pitchFamily="34" charset="0"/>
                <a:ea typeface="Tahoma" panose="020B0604030504040204" pitchFamily="34" charset="0"/>
                <a:cs typeface="Tahoma" panose="020B0604030504040204" pitchFamily="34" charset="0"/>
              </a:rPr>
              <a:t> 2016, Review </a:t>
            </a:r>
            <a:endParaRPr lang="de-DE" sz="16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5" name="Rechteck 4"/>
          <p:cNvSpPr/>
          <p:nvPr/>
        </p:nvSpPr>
        <p:spPr>
          <a:xfrm>
            <a:off x="4966527" y="2339541"/>
            <a:ext cx="4114800" cy="615553"/>
          </a:xfrm>
          <a:prstGeom prst="rect">
            <a:avLst/>
          </a:prstGeom>
        </p:spPr>
        <p:txBody>
          <a:bodyPr wrap="square">
            <a:spAutoFit/>
          </a:bodyPr>
          <a:lstStyle/>
          <a:p>
            <a:pPr lvl="0" algn="ctr"/>
            <a:r>
              <a:rPr lang="en-US" sz="1700" b="1" dirty="0">
                <a:solidFill>
                  <a:schemeClr val="accent2"/>
                </a:solidFill>
                <a:latin typeface="Tahoma" pitchFamily="34" charset="0"/>
                <a:ea typeface="Tahoma" pitchFamily="34" charset="0"/>
                <a:cs typeface="Tahoma" pitchFamily="34" charset="0"/>
                <a:sym typeface="Bodoni SvtyTwo ITC TT-Book"/>
              </a:rPr>
              <a:t>Change in ONSD depends </a:t>
            </a:r>
            <a:r>
              <a:rPr lang="en-US" sz="1700" b="1" dirty="0">
                <a:solidFill>
                  <a:schemeClr val="accent2"/>
                </a:solidFill>
                <a:latin typeface="Tahoma" pitchFamily="34" charset="0"/>
                <a:ea typeface="Tahoma" pitchFamily="34" charset="0"/>
                <a:cs typeface="Tahoma" pitchFamily="34" charset="0"/>
              </a:rPr>
              <a:t>on time of investigation.</a:t>
            </a:r>
            <a:endParaRPr lang="de-DE" sz="1700" b="1" dirty="0">
              <a:solidFill>
                <a:schemeClr val="accent2"/>
              </a:solidFill>
              <a:latin typeface="Tahoma" pitchFamily="34" charset="0"/>
              <a:ea typeface="Tahoma" pitchFamily="34" charset="0"/>
              <a:cs typeface="Tahoma"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59941458"/>
      </p:ext>
    </p:extLst>
  </p:cSld>
  <p:clrMapOvr>
    <a:masterClrMapping/>
  </p:clrMapOvr>
  <mc:AlternateContent xmlns:mc="http://schemas.openxmlformats.org/markup-compatibility/2006" xmlns:p14="http://schemas.microsoft.com/office/powerpoint/2010/main">
    <mc:Choice Requires="p14">
      <p:transition spd="slow" p14:dur="2000" advTm="33367"/>
    </mc:Choice>
    <mc:Fallback xmlns="">
      <p:transition spd="slow" advTm="33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pPr algn="ctr"/>
            <a:r>
              <a:rPr lang="en-US" sz="2000" b="1" kern="12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POSITION OF THE PROBE</a:t>
            </a:r>
            <a:endParaRPr lang="de-DE" sz="2000" b="1" kern="12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9" name="Inhaltsplatzhalter 8"/>
          <p:cNvPicPr>
            <a:picLocks noGrp="1" noChangeAspect="1"/>
          </p:cNvPicPr>
          <p:nvPr>
            <p:ph sz="half" idx="1"/>
          </p:nvPr>
        </p:nvPicPr>
        <p:blipFill>
          <a:blip r:embed="rId4"/>
          <a:stretch>
            <a:fillRect/>
          </a:stretch>
        </p:blipFill>
        <p:spPr>
          <a:xfrm>
            <a:off x="6273221" y="2599945"/>
            <a:ext cx="4305361" cy="2096095"/>
          </a:xfrm>
          <a:prstGeom prst="rect">
            <a:avLst/>
          </a:prstGeom>
        </p:spPr>
      </p:pic>
      <p:pic>
        <p:nvPicPr>
          <p:cNvPr id="8" name="Inhaltsplatzhalter 7"/>
          <p:cNvPicPr>
            <a:picLocks noGrp="1" noChangeAspect="1"/>
          </p:cNvPicPr>
          <p:nvPr>
            <p:ph sz="half" idx="2"/>
          </p:nvPr>
        </p:nvPicPr>
        <p:blipFill>
          <a:blip r:embed="rId5"/>
          <a:stretch>
            <a:fillRect/>
          </a:stretch>
        </p:blipFill>
        <p:spPr>
          <a:xfrm>
            <a:off x="1631504" y="2581749"/>
            <a:ext cx="4715192" cy="2016224"/>
          </a:xfrm>
          <a:prstGeom prst="rect">
            <a:avLst/>
          </a:prstGeom>
        </p:spPr>
      </p:pic>
      <p:sp>
        <p:nvSpPr>
          <p:cNvPr id="2" name="Rechteck 1"/>
          <p:cNvSpPr/>
          <p:nvPr/>
        </p:nvSpPr>
        <p:spPr>
          <a:xfrm>
            <a:off x="0" y="6311590"/>
            <a:ext cx="7549376" cy="338554"/>
          </a:xfrm>
          <a:prstGeom prst="rect">
            <a:avLst/>
          </a:prstGeom>
        </p:spPr>
        <p:txBody>
          <a:bodyPr wrap="square">
            <a:spAutoFit/>
          </a:bodyPr>
          <a:lstStyle/>
          <a:p>
            <a:pPr fontAlgn="base">
              <a:spcBef>
                <a:spcPct val="0"/>
              </a:spcBef>
              <a:spcAft>
                <a:spcPct val="0"/>
              </a:spcAft>
            </a:pPr>
            <a:r>
              <a:rPr lang="de-DE" sz="1600" dirty="0">
                <a:solidFill>
                  <a:srgbClr val="000000"/>
                </a:solidFill>
                <a:latin typeface="Tahoma" panose="020B0604030504040204" pitchFamily="34" charset="0"/>
                <a:ea typeface="Tahoma" panose="020B0604030504040204" pitchFamily="34" charset="0"/>
                <a:cs typeface="Tahoma" panose="020B0604030504040204" pitchFamily="34" charset="0"/>
              </a:rPr>
              <a:t>Hoffmann B et al. Emergency </a:t>
            </a:r>
            <a:r>
              <a:rPr lang="de-DE" sz="1600" dirty="0" err="1">
                <a:solidFill>
                  <a:srgbClr val="000000"/>
                </a:solidFill>
                <a:latin typeface="Tahoma" panose="020B0604030504040204" pitchFamily="34" charset="0"/>
                <a:ea typeface="Tahoma" panose="020B0604030504040204" pitchFamily="34" charset="0"/>
                <a:cs typeface="Tahoma" panose="020B0604030504040204" pitchFamily="34" charset="0"/>
              </a:rPr>
              <a:t>Ocular</a:t>
            </a:r>
            <a:r>
              <a:rPr lang="de-DE" sz="1600" dirty="0">
                <a:solidFill>
                  <a:srgbClr val="000000"/>
                </a:solidFill>
                <a:latin typeface="Tahoma" panose="020B0604030504040204" pitchFamily="34" charset="0"/>
                <a:ea typeface="Tahoma" panose="020B0604030504040204" pitchFamily="34" charset="0"/>
                <a:cs typeface="Tahoma" panose="020B0604030504040204" pitchFamily="34" charset="0"/>
              </a:rPr>
              <a:t> Ultrasound Ultraschall in Med </a:t>
            </a:r>
            <a:r>
              <a:rPr lang="de-DE" sz="1600" dirty="0" smtClean="0">
                <a:solidFill>
                  <a:srgbClr val="000000"/>
                </a:solidFill>
                <a:latin typeface="Tahoma" panose="020B0604030504040204" pitchFamily="34" charset="0"/>
                <a:ea typeface="Tahoma" panose="020B0604030504040204" pitchFamily="34" charset="0"/>
                <a:cs typeface="Tahoma" panose="020B0604030504040204" pitchFamily="34" charset="0"/>
              </a:rPr>
              <a:t>2020</a:t>
            </a:r>
            <a:endParaRPr lang="de-DE" sz="16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hteck 9"/>
          <p:cNvSpPr/>
          <p:nvPr/>
        </p:nvSpPr>
        <p:spPr>
          <a:xfrm>
            <a:off x="1703512" y="4902817"/>
            <a:ext cx="7667520" cy="954107"/>
          </a:xfrm>
          <a:prstGeom prst="rect">
            <a:avLst/>
          </a:prstGeom>
        </p:spPr>
        <p:txBody>
          <a:bodyPr wrap="square">
            <a:spAutoFit/>
          </a:bodyPr>
          <a:lstStyle/>
          <a:p>
            <a:pPr fontAlgn="base">
              <a:spcBef>
                <a:spcPct val="0"/>
              </a:spcBef>
              <a:spcAft>
                <a:spcPct val="0"/>
              </a:spcAft>
            </a:pPr>
            <a:r>
              <a:rPr lang="en-US" sz="1400" dirty="0">
                <a:solidFill>
                  <a:srgbClr val="000000"/>
                </a:solidFill>
                <a:latin typeface="Tahoma" panose="020B0604030504040204" pitchFamily="34" charset="0"/>
                <a:ea typeface="Tahoma" panose="020B0604030504040204" pitchFamily="34" charset="0"/>
                <a:cs typeface="Tahoma" panose="020B0604030504040204" pitchFamily="34" charset="0"/>
              </a:rPr>
              <a:t>1. Standard examination parameters. (a) Patient lies in supine position with the eyes closed. (b) The transducer is placed on the upper eye-lids (slightly lateral) with the examiner’s hand resting on the orbital margin. (c) Illustration of correct transducer positioning and anatomical overview. Copyright ® </a:t>
            </a:r>
            <a:r>
              <a:rPr lang="en-US" sz="1400" dirty="0" err="1">
                <a:solidFill>
                  <a:srgbClr val="000000"/>
                </a:solidFill>
                <a:latin typeface="Tahoma" panose="020B0604030504040204" pitchFamily="34" charset="0"/>
                <a:ea typeface="Tahoma" panose="020B0604030504040204" pitchFamily="34" charset="0"/>
                <a:cs typeface="Tahoma" panose="020B0604030504040204" pitchFamily="34" charset="0"/>
              </a:rPr>
              <a:t>M.Ertl</a:t>
            </a:r>
            <a:r>
              <a:rPr lang="en-US" sz="1400" dirty="0">
                <a:solidFill>
                  <a:srgbClr val="000000"/>
                </a:solidFill>
                <a:latin typeface="Tahoma" panose="020B0604030504040204" pitchFamily="34" charset="0"/>
                <a:ea typeface="Tahoma" panose="020B0604030504040204" pitchFamily="34" charset="0"/>
                <a:cs typeface="Tahoma" panose="020B0604030504040204" pitchFamily="34" charset="0"/>
              </a:rPr>
              <a:t>, with permission</a:t>
            </a:r>
            <a:endParaRPr lang="de-DE" sz="14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11" name="Rechteck 10"/>
          <p:cNvSpPr/>
          <p:nvPr/>
        </p:nvSpPr>
        <p:spPr>
          <a:xfrm>
            <a:off x="0" y="6472537"/>
            <a:ext cx="6960739" cy="461665"/>
          </a:xfrm>
          <a:prstGeom prst="rect">
            <a:avLst/>
          </a:prstGeom>
        </p:spPr>
        <p:txBody>
          <a:bodyPr wrap="square">
            <a:spAutoFit/>
          </a:bodyPr>
          <a:lstStyle/>
          <a:p>
            <a:pPr fontAlgn="base">
              <a:spcBef>
                <a:spcPct val="0"/>
              </a:spcBef>
              <a:spcAft>
                <a:spcPct val="0"/>
              </a:spcAft>
            </a:pPr>
            <a:r>
              <a:rPr lang="en-US" sz="1600" dirty="0">
                <a:latin typeface="Tahoma" panose="020B0604030504040204" pitchFamily="34" charset="0"/>
                <a:ea typeface="Tahoma" panose="020B0604030504040204" pitchFamily="34" charset="0"/>
                <a:cs typeface="Tahoma" panose="020B0604030504040204" pitchFamily="34" charset="0"/>
              </a:rPr>
              <a:t>Application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1600" dirty="0">
                <a:latin typeface="Tahoma" panose="020B0604030504040204" pitchFamily="34" charset="0"/>
                <a:ea typeface="Tahoma" panose="020B0604030504040204" pitchFamily="34" charset="0"/>
                <a:cs typeface="Tahoma" panose="020B0604030504040204" pitchFamily="34" charset="0"/>
              </a:rPr>
              <a:t>of Orbital Sonography in Neurology </a:t>
            </a:r>
            <a:r>
              <a:rPr lang="de-DE" sz="1600" dirty="0">
                <a:latin typeface="Tahoma" panose="020B0604030504040204" pitchFamily="34" charset="0"/>
                <a:ea typeface="Tahoma" panose="020B0604030504040204" pitchFamily="34" charset="0"/>
                <a:cs typeface="Tahoma" panose="020B0604030504040204" pitchFamily="34" charset="0"/>
              </a:rPr>
              <a:t> Ertl M </a:t>
            </a:r>
            <a:endParaRPr lang="de-DE" sz="2000" b="1" dirty="0">
              <a:solidFill>
                <a:srgbClr val="92D050"/>
              </a:solidFill>
              <a:latin typeface="Tahoma" panose="020B0604030504040204" pitchFamily="34" charset="0"/>
              <a:ea typeface="Tahoma" panose="020B0604030504040204" pitchFamily="34" charset="0"/>
              <a:cs typeface="Tahoma" panose="020B0604030504040204" pitchFamily="34" charset="0"/>
            </a:endParaRPr>
          </a:p>
        </p:txBody>
      </p:sp>
      <p:sp>
        <p:nvSpPr>
          <p:cNvPr id="12" name="Rechteck 11"/>
          <p:cNvSpPr/>
          <p:nvPr/>
        </p:nvSpPr>
        <p:spPr>
          <a:xfrm>
            <a:off x="1775520" y="2348880"/>
            <a:ext cx="1512168" cy="369332"/>
          </a:xfrm>
          <a:prstGeom prst="rect">
            <a:avLst/>
          </a:prstGeom>
        </p:spPr>
        <p:txBody>
          <a:bodyPr wrap="square">
            <a:spAutoFit/>
          </a:bodyPr>
          <a:lstStyle/>
          <a:p>
            <a:pPr fontAlgn="base">
              <a:spcBef>
                <a:spcPct val="0"/>
              </a:spcBef>
              <a:spcAft>
                <a:spcPct val="0"/>
              </a:spcAft>
            </a:pPr>
            <a:r>
              <a:rPr lang="de-DE" b="1" dirty="0">
                <a:solidFill>
                  <a:srgbClr val="000000"/>
                </a:solidFill>
                <a:latin typeface="Tahoma" panose="020B0604030504040204" pitchFamily="34" charset="0"/>
                <a:ea typeface="Tahoma" panose="020B0604030504040204" pitchFamily="34" charset="0"/>
                <a:cs typeface="Tahoma" panose="020B0604030504040204" pitchFamily="34" charset="0"/>
              </a:rPr>
              <a:t>A</a:t>
            </a:r>
          </a:p>
        </p:txBody>
      </p:sp>
      <p:sp>
        <p:nvSpPr>
          <p:cNvPr id="13" name="Rechteck 12"/>
          <p:cNvSpPr/>
          <p:nvPr/>
        </p:nvSpPr>
        <p:spPr>
          <a:xfrm>
            <a:off x="3989100" y="2366450"/>
            <a:ext cx="432048" cy="369332"/>
          </a:xfrm>
          <a:prstGeom prst="rect">
            <a:avLst/>
          </a:prstGeom>
        </p:spPr>
        <p:txBody>
          <a:bodyPr wrap="square">
            <a:spAutoFit/>
          </a:bodyPr>
          <a:lstStyle/>
          <a:p>
            <a:pPr fontAlgn="base">
              <a:spcBef>
                <a:spcPct val="0"/>
              </a:spcBef>
              <a:spcAft>
                <a:spcPct val="0"/>
              </a:spcAft>
            </a:pPr>
            <a:r>
              <a:rPr lang="de-DE" b="1" dirty="0">
                <a:solidFill>
                  <a:srgbClr val="000000"/>
                </a:solidFill>
                <a:latin typeface="Tahoma" panose="020B0604030504040204" pitchFamily="34" charset="0"/>
                <a:ea typeface="Tahoma" panose="020B0604030504040204" pitchFamily="34" charset="0"/>
                <a:cs typeface="Tahoma" panose="020B0604030504040204" pitchFamily="34" charset="0"/>
              </a:rPr>
              <a:t>B</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14164298"/>
      </p:ext>
    </p:extLst>
  </p:cSld>
  <p:clrMapOvr>
    <a:masterClrMapping/>
  </p:clrMapOvr>
  <mc:AlternateContent xmlns:mc="http://schemas.openxmlformats.org/markup-compatibility/2006" xmlns:p14="http://schemas.microsoft.com/office/powerpoint/2010/main">
    <mc:Choice Requires="p14">
      <p:transition spd="slow" p14:dur="2000" advTm="17688"/>
    </mc:Choice>
    <mc:Fallback xmlns="">
      <p:transition spd="slow" advTm="17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148203" y="3933056"/>
            <a:ext cx="8207375" cy="1584176"/>
          </a:xfrm>
        </p:spPr>
        <p:txBody>
          <a:bodyPr>
            <a:normAutofit fontScale="90000"/>
          </a:bodyPr>
          <a:lstStyle/>
          <a:p>
            <a:pPr algn="ctr"/>
            <a:r>
              <a:rPr lang="it-IT" sz="3600" b="1" dirty="0">
                <a:latin typeface="Tahoma" pitchFamily="34" charset="0"/>
                <a:ea typeface="Tahoma" pitchFamily="34" charset="0"/>
                <a:cs typeface="Tahoma" pitchFamily="34" charset="0"/>
              </a:rPr>
              <a:t/>
            </a:r>
            <a:br>
              <a:rPr lang="it-IT" sz="3600" b="1" dirty="0">
                <a:latin typeface="Tahoma" pitchFamily="34" charset="0"/>
                <a:ea typeface="Tahoma" pitchFamily="34" charset="0"/>
                <a:cs typeface="Tahoma" pitchFamily="34" charset="0"/>
              </a:rPr>
            </a:br>
            <a:r>
              <a:rPr lang="it-IT" sz="3600" b="1" dirty="0">
                <a:latin typeface="Tahoma" pitchFamily="34" charset="0"/>
                <a:ea typeface="Tahoma" pitchFamily="34" charset="0"/>
                <a:cs typeface="Tahoma" pitchFamily="34" charset="0"/>
              </a:rPr>
              <a:t>NEUROLOGICAL COMPLICATIONS IN NOT NEUROLOGICAL SETTINGS</a:t>
            </a:r>
            <a:br>
              <a:rPr lang="it-IT" sz="3600" b="1" dirty="0">
                <a:latin typeface="Tahoma" pitchFamily="34" charset="0"/>
                <a:ea typeface="Tahoma" pitchFamily="34" charset="0"/>
                <a:cs typeface="Tahoma" pitchFamily="34" charset="0"/>
              </a:rPr>
            </a:br>
            <a:endParaRPr lang="it-IT" b="1" dirty="0">
              <a:latin typeface="Tahoma" pitchFamily="34" charset="0"/>
              <a:ea typeface="Tahoma" pitchFamily="34" charset="0"/>
              <a:cs typeface="Tahoma" pitchFamily="34"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64969614"/>
      </p:ext>
    </p:extLst>
  </p:cSld>
  <p:clrMapOvr>
    <a:masterClrMapping/>
  </p:clrMapOvr>
  <mc:AlternateContent xmlns:mc="http://schemas.openxmlformats.org/markup-compatibility/2006" xmlns:p14="http://schemas.microsoft.com/office/powerpoint/2010/main">
    <mc:Choice Requires="p14">
      <p:transition spd="slow" p14:dur="2000" advTm="6158"/>
    </mc:Choice>
    <mc:Fallback xmlns="">
      <p:transition spd="slow" advTm="6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04141" y="445339"/>
            <a:ext cx="8207375" cy="1008063"/>
          </a:xfrm>
        </p:spPr>
        <p:txBody>
          <a:bodyPr>
            <a:normAutofit/>
          </a:bodyPr>
          <a:lstStyle/>
          <a:p>
            <a:pPr algn="ctr"/>
            <a:r>
              <a:rPr lang="de-DE" sz="2800" b="1" dirty="0"/>
              <a:t>PREGNANCY</a:t>
            </a:r>
          </a:p>
        </p:txBody>
      </p:sp>
      <p:sp>
        <p:nvSpPr>
          <p:cNvPr id="5" name="Inhaltsplatzhalter 4"/>
          <p:cNvSpPr>
            <a:spLocks noGrp="1"/>
          </p:cNvSpPr>
          <p:nvPr>
            <p:ph idx="1"/>
          </p:nvPr>
        </p:nvSpPr>
        <p:spPr>
          <a:xfrm>
            <a:off x="1193181" y="1772768"/>
            <a:ext cx="8933732" cy="3384425"/>
          </a:xfrm>
        </p:spPr>
        <p:txBody>
          <a:bodyPr>
            <a:normAutofit/>
          </a:bodyPr>
          <a:lstStyle/>
          <a:p>
            <a:r>
              <a:rPr lang="en-US" dirty="0" smtClean="0">
                <a:latin typeface="Tahoma" panose="020B0604030504040204" pitchFamily="34" charset="0"/>
                <a:ea typeface="Tahoma" panose="020B0604030504040204" pitchFamily="34" charset="0"/>
                <a:cs typeface="Tahoma" panose="020B0604030504040204" pitchFamily="34" charset="0"/>
              </a:rPr>
              <a:t>Pregnancy </a:t>
            </a:r>
            <a:r>
              <a:rPr lang="en-US" dirty="0">
                <a:latin typeface="Tahoma" panose="020B0604030504040204" pitchFamily="34" charset="0"/>
                <a:ea typeface="Tahoma" panose="020B0604030504040204" pitchFamily="34" charset="0"/>
                <a:cs typeface="Tahoma" panose="020B0604030504040204" pitchFamily="34" charset="0"/>
              </a:rPr>
              <a:t>is associated with </a:t>
            </a:r>
            <a:r>
              <a:rPr lang="en-US" dirty="0" smtClean="0">
                <a:latin typeface="Tahoma" panose="020B0604030504040204" pitchFamily="34" charset="0"/>
                <a:ea typeface="Tahoma" panose="020B0604030504040204" pitchFamily="34" charset="0"/>
                <a:cs typeface="Tahoma" panose="020B0604030504040204" pitchFamily="34" charset="0"/>
              </a:rPr>
              <a:t>pathophysiological changes </a:t>
            </a:r>
            <a:r>
              <a:rPr lang="en-US" dirty="0">
                <a:latin typeface="Tahoma" panose="020B0604030504040204" pitchFamily="34" charset="0"/>
                <a:ea typeface="Tahoma" panose="020B0604030504040204" pitchFamily="34" charset="0"/>
                <a:cs typeface="Tahoma" panose="020B0604030504040204" pitchFamily="34" charset="0"/>
              </a:rPr>
              <a:t>which predispose to several neurologic disorders</a:t>
            </a:r>
            <a:r>
              <a:rPr lang="de-DE" dirty="0" smtClean="0">
                <a:latin typeface="Tahoma" panose="020B0604030504040204" pitchFamily="34" charset="0"/>
                <a:ea typeface="Tahoma" panose="020B0604030504040204" pitchFamily="34" charset="0"/>
                <a:cs typeface="Tahoma" panose="020B0604030504040204" pitchFamily="34" charset="0"/>
              </a:rPr>
              <a:t>. </a:t>
            </a:r>
            <a:endParaRPr lang="de-DE"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de-DE" dirty="0" smtClean="0">
              <a:latin typeface="Tahoma" panose="020B0604030504040204" pitchFamily="34" charset="0"/>
              <a:ea typeface="Tahoma" panose="020B0604030504040204" pitchFamily="34" charset="0"/>
              <a:cs typeface="Tahoma" panose="020B0604030504040204" pitchFamily="34" charset="0"/>
            </a:endParaRPr>
          </a:p>
          <a:p>
            <a:endParaRPr lang="de-DE" dirty="0">
              <a:latin typeface="Tahoma" panose="020B0604030504040204" pitchFamily="34" charset="0"/>
              <a:ea typeface="Tahoma" panose="020B0604030504040204" pitchFamily="34" charset="0"/>
              <a:cs typeface="Tahoma" panose="020B0604030504040204" pitchFamily="34" charset="0"/>
            </a:endParaRPr>
          </a:p>
          <a:p>
            <a:endParaRPr lang="de-DE" dirty="0">
              <a:latin typeface="Tahoma" panose="020B0604030504040204" pitchFamily="34" charset="0"/>
              <a:ea typeface="Tahoma" panose="020B0604030504040204" pitchFamily="34" charset="0"/>
              <a:cs typeface="Tahoma" panose="020B0604030504040204" pitchFamily="34" charset="0"/>
            </a:endParaRPr>
          </a:p>
          <a:p>
            <a:pPr algn="just"/>
            <a:r>
              <a:rPr lang="en-US" dirty="0">
                <a:latin typeface="Tahoma" panose="020B0604030504040204" pitchFamily="34" charset="0"/>
                <a:ea typeface="Tahoma" panose="020B0604030504040204" pitchFamily="34" charset="0"/>
                <a:cs typeface="Tahoma" panose="020B0604030504040204" pitchFamily="34" charset="0"/>
              </a:rPr>
              <a:t>ONSD can predict the </a:t>
            </a:r>
            <a:r>
              <a:rPr lang="en-US" dirty="0" smtClean="0">
                <a:latin typeface="Tahoma" panose="020B0604030504040204" pitchFamily="34" charset="0"/>
                <a:ea typeface="Tahoma" panose="020B0604030504040204" pitchFamily="34" charset="0"/>
                <a:cs typeface="Tahoma" panose="020B0604030504040204" pitchFamily="34" charset="0"/>
              </a:rPr>
              <a:t>development </a:t>
            </a:r>
            <a:r>
              <a:rPr lang="de-DE" dirty="0" err="1" smtClean="0">
                <a:latin typeface="Tahoma" panose="020B0604030504040204" pitchFamily="34" charset="0"/>
                <a:ea typeface="Tahoma" panose="020B0604030504040204" pitchFamily="34" charset="0"/>
                <a:cs typeface="Tahoma" panose="020B0604030504040204" pitchFamily="34" charset="0"/>
              </a:rPr>
              <a:t>of</a:t>
            </a:r>
            <a:r>
              <a:rPr lang="de-DE" dirty="0" smtClean="0">
                <a:latin typeface="Tahoma" panose="020B0604030504040204" pitchFamily="34" charset="0"/>
                <a:ea typeface="Tahoma" panose="020B0604030504040204" pitchFamily="34" charset="0"/>
                <a:cs typeface="Tahoma" panose="020B0604030504040204" pitchFamily="34" charset="0"/>
              </a:rPr>
              <a:t> </a:t>
            </a:r>
            <a:r>
              <a:rPr lang="de-DE" dirty="0" err="1">
                <a:latin typeface="Tahoma" panose="020B0604030504040204" pitchFamily="34" charset="0"/>
                <a:ea typeface="Tahoma" panose="020B0604030504040204" pitchFamily="34" charset="0"/>
                <a:cs typeface="Tahoma" panose="020B0604030504040204" pitchFamily="34" charset="0"/>
              </a:rPr>
              <a:t>preeclampsia</a:t>
            </a:r>
            <a:r>
              <a:rPr lang="de-DE" dirty="0">
                <a:latin typeface="Tahoma" panose="020B0604030504040204" pitchFamily="34" charset="0"/>
                <a:ea typeface="Tahoma" panose="020B0604030504040204" pitchFamily="34" charset="0"/>
                <a:cs typeface="Tahoma" panose="020B0604030504040204" pitchFamily="34" charset="0"/>
              </a:rPr>
              <a:t> </a:t>
            </a:r>
            <a:r>
              <a:rPr lang="de-DE" dirty="0" err="1">
                <a:latin typeface="Tahoma" panose="020B0604030504040204" pitchFamily="34" charset="0"/>
                <a:ea typeface="Tahoma" panose="020B0604030504040204" pitchFamily="34" charset="0"/>
                <a:cs typeface="Tahoma" panose="020B0604030504040204" pitchFamily="34" charset="0"/>
              </a:rPr>
              <a:t>and</a:t>
            </a:r>
            <a:r>
              <a:rPr lang="de-DE" dirty="0">
                <a:latin typeface="Tahoma" panose="020B0604030504040204" pitchFamily="34" charset="0"/>
                <a:ea typeface="Tahoma" panose="020B0604030504040204" pitchFamily="34" charset="0"/>
                <a:cs typeface="Tahoma" panose="020B0604030504040204" pitchFamily="34" charset="0"/>
              </a:rPr>
              <a:t> </a:t>
            </a:r>
            <a:r>
              <a:rPr lang="de-DE" dirty="0" err="1" smtClean="0">
                <a:latin typeface="Tahoma" panose="020B0604030504040204" pitchFamily="34" charset="0"/>
                <a:ea typeface="Tahoma" panose="020B0604030504040204" pitchFamily="34" charset="0"/>
                <a:cs typeface="Tahoma" panose="020B0604030504040204" pitchFamily="34" charset="0"/>
              </a:rPr>
              <a:t>eclampsia</a:t>
            </a:r>
            <a:r>
              <a:rPr lang="de-DE" dirty="0" smtClean="0">
                <a:latin typeface="Tahoma" panose="020B0604030504040204" pitchFamily="34" charset="0"/>
                <a:ea typeface="Tahoma" panose="020B0604030504040204" pitchFamily="34" charset="0"/>
                <a:cs typeface="Tahoma" panose="020B0604030504040204" pitchFamily="34" charset="0"/>
              </a:rPr>
              <a:t>:</a:t>
            </a:r>
            <a:r>
              <a:rPr lang="en-US" dirty="0" smtClean="0">
                <a:latin typeface="Tahoma" panose="020B0604030504040204" pitchFamily="34" charset="0"/>
                <a:ea typeface="Tahoma" panose="020B0604030504040204" pitchFamily="34" charset="0"/>
                <a:cs typeface="Tahoma" panose="020B0604030504040204" pitchFamily="34" charset="0"/>
              </a:rPr>
              <a:t>ONSD </a:t>
            </a:r>
            <a:r>
              <a:rPr lang="en-US" dirty="0">
                <a:latin typeface="Tahoma" panose="020B0604030504040204" pitchFamily="34" charset="0"/>
                <a:ea typeface="Tahoma" panose="020B0604030504040204" pitchFamily="34" charset="0"/>
                <a:cs typeface="Tahoma" panose="020B0604030504040204" pitchFamily="34" charset="0"/>
              </a:rPr>
              <a:t>was significantly higher in </a:t>
            </a:r>
            <a:r>
              <a:rPr lang="en-US" dirty="0" err="1">
                <a:latin typeface="Tahoma" panose="020B0604030504040204" pitchFamily="34" charset="0"/>
                <a:ea typeface="Tahoma" panose="020B0604030504040204" pitchFamily="34" charset="0"/>
                <a:cs typeface="Tahoma" panose="020B0604030504040204" pitchFamily="34" charset="0"/>
              </a:rPr>
              <a:t>preeclamptic</a:t>
            </a:r>
            <a:r>
              <a:rPr lang="en-US" dirty="0">
                <a:latin typeface="Tahoma" panose="020B0604030504040204" pitchFamily="34" charset="0"/>
                <a:ea typeface="Tahoma" panose="020B0604030504040204" pitchFamily="34" charset="0"/>
                <a:cs typeface="Tahoma" panose="020B0604030504040204" pitchFamily="34" charset="0"/>
              </a:rPr>
              <a:t> patients </a:t>
            </a:r>
            <a:r>
              <a:rPr lang="en-US" dirty="0" smtClean="0">
                <a:latin typeface="Tahoma" panose="020B0604030504040204" pitchFamily="34" charset="0"/>
                <a:ea typeface="Tahoma" panose="020B0604030504040204" pitchFamily="34" charset="0"/>
                <a:cs typeface="Tahoma" panose="020B0604030504040204" pitchFamily="34" charset="0"/>
              </a:rPr>
              <a:t>compared to </a:t>
            </a:r>
            <a:r>
              <a:rPr lang="en-US" dirty="0">
                <a:latin typeface="Tahoma" panose="020B0604030504040204" pitchFamily="34" charset="0"/>
                <a:ea typeface="Tahoma" panose="020B0604030504040204" pitchFamily="34" charset="0"/>
                <a:cs typeface="Tahoma" panose="020B0604030504040204" pitchFamily="34" charset="0"/>
              </a:rPr>
              <a:t>healthy pregnant women at delivery with 20 to </a:t>
            </a:r>
            <a:r>
              <a:rPr lang="en-US" dirty="0" smtClean="0">
                <a:latin typeface="Tahoma" panose="020B0604030504040204" pitchFamily="34" charset="0"/>
                <a:ea typeface="Tahoma" panose="020B0604030504040204" pitchFamily="34" charset="0"/>
                <a:cs typeface="Tahoma" panose="020B0604030504040204" pitchFamily="34" charset="0"/>
              </a:rPr>
              <a:t>43%of </a:t>
            </a:r>
            <a:r>
              <a:rPr lang="en-US" dirty="0" err="1">
                <a:latin typeface="Tahoma" panose="020B0604030504040204" pitchFamily="34" charset="0"/>
                <a:ea typeface="Tahoma" panose="020B0604030504040204" pitchFamily="34" charset="0"/>
                <a:cs typeface="Tahoma" panose="020B0604030504040204" pitchFamily="34" charset="0"/>
              </a:rPr>
              <a:t>preeclamptic</a:t>
            </a:r>
            <a:r>
              <a:rPr lang="en-US" dirty="0">
                <a:latin typeface="Tahoma" panose="020B0604030504040204" pitchFamily="34" charset="0"/>
                <a:ea typeface="Tahoma" panose="020B0604030504040204" pitchFamily="34" charset="0"/>
                <a:cs typeface="Tahoma" panose="020B0604030504040204" pitchFamily="34" charset="0"/>
              </a:rPr>
              <a:t> patients having ONSD values </a:t>
            </a:r>
            <a:r>
              <a:rPr lang="en-US" dirty="0" smtClean="0">
                <a:latin typeface="Tahoma" panose="020B0604030504040204" pitchFamily="34" charset="0"/>
                <a:ea typeface="Tahoma" panose="020B0604030504040204" pitchFamily="34" charset="0"/>
                <a:cs typeface="Tahoma" panose="020B0604030504040204" pitchFamily="34" charset="0"/>
              </a:rPr>
              <a:t>compatible with </a:t>
            </a:r>
            <a:r>
              <a:rPr lang="en-US" dirty="0">
                <a:latin typeface="Tahoma" panose="020B0604030504040204" pitchFamily="34" charset="0"/>
                <a:ea typeface="Tahoma" panose="020B0604030504040204" pitchFamily="34" charset="0"/>
                <a:cs typeface="Tahoma" panose="020B0604030504040204" pitchFamily="34" charset="0"/>
              </a:rPr>
              <a:t>intracranial pressure above 20 </a:t>
            </a:r>
            <a:r>
              <a:rPr lang="en-US" dirty="0" smtClean="0">
                <a:latin typeface="Tahoma" panose="020B0604030504040204" pitchFamily="34" charset="0"/>
                <a:ea typeface="Tahoma" panose="020B0604030504040204" pitchFamily="34" charset="0"/>
                <a:cs typeface="Tahoma" panose="020B0604030504040204" pitchFamily="34" charset="0"/>
              </a:rPr>
              <a:t>mmHg.</a:t>
            </a:r>
          </a:p>
          <a:p>
            <a:pPr algn="just"/>
            <a:endParaRPr lang="en-US" dirty="0"/>
          </a:p>
        </p:txBody>
      </p:sp>
      <p:sp>
        <p:nvSpPr>
          <p:cNvPr id="3" name="Rechteck 2"/>
          <p:cNvSpPr/>
          <p:nvPr/>
        </p:nvSpPr>
        <p:spPr>
          <a:xfrm>
            <a:off x="84476" y="5980590"/>
            <a:ext cx="9145016" cy="369332"/>
          </a:xfrm>
          <a:prstGeom prst="rect">
            <a:avLst/>
          </a:prstGeom>
        </p:spPr>
        <p:txBody>
          <a:bodyPr wrap="square">
            <a:spAutoFit/>
          </a:bodyPr>
          <a:lstStyle/>
          <a:p>
            <a:r>
              <a:rPr lang="en-US" dirty="0"/>
              <a:t>Block HS, Biller J (2014) Neurology of pregnancy. </a:t>
            </a:r>
            <a:r>
              <a:rPr lang="en-US" dirty="0" err="1"/>
              <a:t>Handb</a:t>
            </a:r>
            <a:r>
              <a:rPr lang="en-US" dirty="0"/>
              <a:t> </a:t>
            </a:r>
            <a:r>
              <a:rPr lang="en-US" dirty="0" err="1"/>
              <a:t>ClinNeurol</a:t>
            </a:r>
            <a:r>
              <a:rPr lang="en-US" dirty="0"/>
              <a:t> 121:1595–1622.</a:t>
            </a:r>
            <a:endParaRPr lang="de-DE"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9706580"/>
      </p:ext>
    </p:extLst>
  </p:cSld>
  <p:clrMapOvr>
    <a:masterClrMapping/>
  </p:clrMapOvr>
  <mc:AlternateContent xmlns:mc="http://schemas.openxmlformats.org/markup-compatibility/2006" xmlns:p14="http://schemas.microsoft.com/office/powerpoint/2010/main">
    <mc:Choice Requires="p14">
      <p:transition spd="slow" p14:dur="2000" advTm="10272"/>
    </mc:Choice>
    <mc:Fallback xmlns="">
      <p:transition spd="slow" advTm="102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006668" y="764705"/>
            <a:ext cx="8207375" cy="1008063"/>
          </a:xfrm>
        </p:spPr>
        <p:txBody>
          <a:bodyPr/>
          <a:lstStyle/>
          <a:p>
            <a:pPr algn="ctr"/>
            <a:r>
              <a:rPr lang="de-DE" sz="2400" dirty="0"/>
              <a:t>CARDIAC ARREST/COMA</a:t>
            </a:r>
          </a:p>
        </p:txBody>
      </p:sp>
      <p:sp>
        <p:nvSpPr>
          <p:cNvPr id="5" name="Inhaltsplatzhalter 4"/>
          <p:cNvSpPr>
            <a:spLocks noGrp="1"/>
          </p:cNvSpPr>
          <p:nvPr>
            <p:ph idx="1"/>
          </p:nvPr>
        </p:nvSpPr>
        <p:spPr>
          <a:xfrm>
            <a:off x="540690" y="2060848"/>
            <a:ext cx="9673354" cy="4248150"/>
          </a:xfrm>
        </p:spPr>
        <p:txBody>
          <a:bodyPr>
            <a:normAutofit/>
          </a:bodyPr>
          <a:lstStyle/>
          <a:p>
            <a:r>
              <a:rPr lang="en-US" dirty="0">
                <a:latin typeface="Tahoma" panose="020B0604030504040204" pitchFamily="34" charset="0"/>
                <a:ea typeface="Tahoma" panose="020B0604030504040204" pitchFamily="34" charset="0"/>
                <a:cs typeface="Tahoma" panose="020B0604030504040204" pitchFamily="34" charset="0"/>
              </a:rPr>
              <a:t>ONSD measurement is valuable as a </a:t>
            </a:r>
            <a:r>
              <a:rPr lang="en-US" dirty="0" smtClean="0">
                <a:latin typeface="Tahoma" panose="020B0604030504040204" pitchFamily="34" charset="0"/>
                <a:ea typeface="Tahoma" panose="020B0604030504040204" pitchFamily="34" charset="0"/>
                <a:cs typeface="Tahoma" panose="020B0604030504040204" pitchFamily="34" charset="0"/>
              </a:rPr>
              <a:t>prognostic indicator </a:t>
            </a:r>
            <a:r>
              <a:rPr lang="en-US" dirty="0">
                <a:latin typeface="Tahoma" panose="020B0604030504040204" pitchFamily="34" charset="0"/>
                <a:ea typeface="Tahoma" panose="020B0604030504040204" pitchFamily="34" charset="0"/>
                <a:cs typeface="Tahoma" panose="020B0604030504040204" pitchFamily="34" charset="0"/>
              </a:rPr>
              <a:t>of hypoxic encephalopathy, both on CT </a:t>
            </a:r>
            <a:r>
              <a:rPr lang="en-US" dirty="0" smtClean="0">
                <a:latin typeface="Tahoma" panose="020B0604030504040204" pitchFamily="34" charset="0"/>
                <a:ea typeface="Tahoma" panose="020B0604030504040204" pitchFamily="34" charset="0"/>
                <a:cs typeface="Tahoma" panose="020B0604030504040204" pitchFamily="34" charset="0"/>
              </a:rPr>
              <a:t>or </a:t>
            </a:r>
            <a:r>
              <a:rPr lang="de-DE" dirty="0" err="1" smtClean="0">
                <a:latin typeface="Tahoma" panose="020B0604030504040204" pitchFamily="34" charset="0"/>
                <a:ea typeface="Tahoma" panose="020B0604030504040204" pitchFamily="34" charset="0"/>
                <a:cs typeface="Tahoma" panose="020B0604030504040204" pitchFamily="34" charset="0"/>
              </a:rPr>
              <a:t>ultrasound</a:t>
            </a:r>
            <a:r>
              <a:rPr lang="de-DE" dirty="0" smtClean="0">
                <a:latin typeface="Tahoma" panose="020B0604030504040204" pitchFamily="34" charset="0"/>
                <a:ea typeface="Tahoma" panose="020B0604030504040204" pitchFamily="34" charset="0"/>
                <a:cs typeface="Tahoma" panose="020B0604030504040204" pitchFamily="34" charset="0"/>
              </a:rPr>
              <a:t> </a:t>
            </a:r>
            <a:r>
              <a:rPr lang="de-DE" dirty="0" err="1">
                <a:latin typeface="Tahoma" panose="020B0604030504040204" pitchFamily="34" charset="0"/>
                <a:ea typeface="Tahoma" panose="020B0604030504040204" pitchFamily="34" charset="0"/>
                <a:cs typeface="Tahoma" panose="020B0604030504040204" pitchFamily="34" charset="0"/>
              </a:rPr>
              <a:t>with</a:t>
            </a:r>
            <a:r>
              <a:rPr lang="de-DE" dirty="0">
                <a:latin typeface="Tahoma" panose="020B0604030504040204" pitchFamily="34" charset="0"/>
                <a:ea typeface="Tahoma" panose="020B0604030504040204" pitchFamily="34" charset="0"/>
                <a:cs typeface="Tahoma" panose="020B0604030504040204" pitchFamily="34" charset="0"/>
              </a:rPr>
              <a:t> </a:t>
            </a:r>
            <a:r>
              <a:rPr lang="de-DE" dirty="0" err="1">
                <a:latin typeface="Tahoma" panose="020B0604030504040204" pitchFamily="34" charset="0"/>
                <a:ea typeface="Tahoma" panose="020B0604030504040204" pitchFamily="34" charset="0"/>
                <a:cs typeface="Tahoma" panose="020B0604030504040204" pitchFamily="34" charset="0"/>
              </a:rPr>
              <a:t>contrast</a:t>
            </a:r>
            <a:endParaRPr lang="en-US" dirty="0" smtClean="0">
              <a:latin typeface="Tahoma" panose="020B0604030504040204" pitchFamily="34" charset="0"/>
              <a:ea typeface="Tahoma" panose="020B0604030504040204" pitchFamily="34" charset="0"/>
              <a:cs typeface="Tahoma" panose="020B0604030504040204" pitchFamily="34" charset="0"/>
            </a:endParaRPr>
          </a:p>
          <a:p>
            <a:endParaRPr lang="en-US" dirty="0">
              <a:latin typeface="Tahoma" panose="020B0604030504040204" pitchFamily="34" charset="0"/>
              <a:ea typeface="Tahoma" panose="020B0604030504040204" pitchFamily="34" charset="0"/>
              <a:cs typeface="Tahoma" panose="020B0604030504040204" pitchFamily="34" charset="0"/>
            </a:endParaRPr>
          </a:p>
          <a:p>
            <a:r>
              <a:rPr lang="en-US" dirty="0" smtClean="0">
                <a:latin typeface="Tahoma" panose="020B0604030504040204" pitchFamily="34" charset="0"/>
                <a:ea typeface="Tahoma" panose="020B0604030504040204" pitchFamily="34" charset="0"/>
                <a:cs typeface="Tahoma" panose="020B0604030504040204" pitchFamily="34" charset="0"/>
              </a:rPr>
              <a:t>ONSD </a:t>
            </a:r>
            <a:r>
              <a:rPr lang="en-US" dirty="0">
                <a:latin typeface="Tahoma" panose="020B0604030504040204" pitchFamily="34" charset="0"/>
                <a:ea typeface="Tahoma" panose="020B0604030504040204" pitchFamily="34" charset="0"/>
                <a:cs typeface="Tahoma" panose="020B0604030504040204" pitchFamily="34" charset="0"/>
              </a:rPr>
              <a:t>at admission associated with a favorable </a:t>
            </a:r>
            <a:r>
              <a:rPr lang="en-US" dirty="0" smtClean="0">
                <a:latin typeface="Tahoma" panose="020B0604030504040204" pitchFamily="34" charset="0"/>
                <a:ea typeface="Tahoma" panose="020B0604030504040204" pitchFamily="34" charset="0"/>
                <a:cs typeface="Tahoma" panose="020B0604030504040204" pitchFamily="34" charset="0"/>
              </a:rPr>
              <a:t>prognosis was </a:t>
            </a:r>
            <a:r>
              <a:rPr lang="en-US" dirty="0">
                <a:latin typeface="Tahoma" panose="020B0604030504040204" pitchFamily="34" charset="0"/>
                <a:ea typeface="Tahoma" panose="020B0604030504040204" pitchFamily="34" charset="0"/>
                <a:cs typeface="Tahoma" panose="020B0604030504040204" pitchFamily="34" charset="0"/>
              </a:rPr>
              <a:t>5.0 mm (4.4–6.1 mm</a:t>
            </a:r>
            <a:r>
              <a:rPr lang="en-US" dirty="0" smtClean="0">
                <a:latin typeface="Tahoma" panose="020B0604030504040204" pitchFamily="34" charset="0"/>
                <a:ea typeface="Tahoma" panose="020B0604030504040204" pitchFamily="34" charset="0"/>
                <a:cs typeface="Tahoma" panose="020B0604030504040204" pitchFamily="34" charset="0"/>
              </a:rPr>
              <a:t>).ONSD </a:t>
            </a:r>
            <a:r>
              <a:rPr lang="en-US" dirty="0">
                <a:latin typeface="Tahoma" panose="020B0604030504040204" pitchFamily="34" charset="0"/>
                <a:ea typeface="Tahoma" panose="020B0604030504040204" pitchFamily="34" charset="0"/>
                <a:cs typeface="Tahoma" panose="020B0604030504040204" pitchFamily="34" charset="0"/>
              </a:rPr>
              <a:t>of 6.1 mm (5.4–7.2 </a:t>
            </a:r>
            <a:r>
              <a:rPr lang="en-US" dirty="0" smtClean="0">
                <a:latin typeface="Tahoma" panose="020B0604030504040204" pitchFamily="34" charset="0"/>
                <a:ea typeface="Tahoma" panose="020B0604030504040204" pitchFamily="34" charset="0"/>
                <a:cs typeface="Tahoma" panose="020B0604030504040204" pitchFamily="34" charset="0"/>
              </a:rPr>
              <a:t>mm)was </a:t>
            </a:r>
            <a:r>
              <a:rPr lang="en-US" dirty="0">
                <a:latin typeface="Tahoma" panose="020B0604030504040204" pitchFamily="34" charset="0"/>
                <a:ea typeface="Tahoma" panose="020B0604030504040204" pitchFamily="34" charset="0"/>
                <a:cs typeface="Tahoma" panose="020B0604030504040204" pitchFamily="34" charset="0"/>
              </a:rPr>
              <a:t>associated with poor prognosis. ONSD of ≤ 5.4 mm </a:t>
            </a:r>
            <a:r>
              <a:rPr lang="en-US" dirty="0" smtClean="0">
                <a:latin typeface="Tahoma" panose="020B0604030504040204" pitchFamily="34" charset="0"/>
                <a:ea typeface="Tahoma" panose="020B0604030504040204" pitchFamily="34" charset="0"/>
                <a:cs typeface="Tahoma" panose="020B0604030504040204" pitchFamily="34" charset="0"/>
              </a:rPr>
              <a:t>was associated </a:t>
            </a:r>
            <a:r>
              <a:rPr lang="en-US" dirty="0">
                <a:latin typeface="Tahoma" panose="020B0604030504040204" pitchFamily="34" charset="0"/>
                <a:ea typeface="Tahoma" panose="020B0604030504040204" pitchFamily="34" charset="0"/>
                <a:cs typeface="Tahoma" panose="020B0604030504040204" pitchFamily="34" charset="0"/>
              </a:rPr>
              <a:t>with a favorable prognosis with a sensitivity of 83</a:t>
            </a:r>
            <a:r>
              <a:rPr lang="en-US" dirty="0" smtClean="0">
                <a:latin typeface="Tahoma" panose="020B0604030504040204" pitchFamily="34" charset="0"/>
                <a:ea typeface="Tahoma" panose="020B0604030504040204" pitchFamily="34" charset="0"/>
                <a:cs typeface="Tahoma" panose="020B0604030504040204" pitchFamily="34" charset="0"/>
              </a:rPr>
              <a:t>%(</a:t>
            </a:r>
            <a:r>
              <a:rPr lang="en-US" dirty="0">
                <a:latin typeface="Tahoma" panose="020B0604030504040204" pitchFamily="34" charset="0"/>
                <a:ea typeface="Tahoma" panose="020B0604030504040204" pitchFamily="34" charset="0"/>
                <a:cs typeface="Tahoma" panose="020B0604030504040204" pitchFamily="34" charset="0"/>
              </a:rPr>
              <a:t>95% CI 36–100) and specificity of 73% (95% CI 39–94) </a:t>
            </a:r>
            <a:endParaRPr lang="en-US" dirty="0" smtClean="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dirty="0" smtClean="0">
              <a:latin typeface="Tahoma" panose="020B0604030504040204" pitchFamily="34" charset="0"/>
              <a:ea typeface="Tahoma" panose="020B0604030504040204" pitchFamily="34" charset="0"/>
              <a:cs typeface="Tahoma" panose="020B0604030504040204" pitchFamily="34" charset="0"/>
            </a:endParaRPr>
          </a:p>
          <a:p>
            <a:r>
              <a:rPr lang="de-DE" dirty="0" err="1">
                <a:latin typeface="Tahoma" panose="020B0604030504040204" pitchFamily="34" charset="0"/>
                <a:ea typeface="Tahoma" panose="020B0604030504040204" pitchFamily="34" charset="0"/>
                <a:cs typeface="Tahoma" panose="020B0604030504040204" pitchFamily="34" charset="0"/>
              </a:rPr>
              <a:t>B</a:t>
            </a:r>
            <a:r>
              <a:rPr lang="de-DE" dirty="0" err="1" smtClean="0">
                <a:latin typeface="Tahoma" panose="020B0604030504040204" pitchFamily="34" charset="0"/>
                <a:ea typeface="Tahoma" panose="020B0604030504040204" pitchFamily="34" charset="0"/>
                <a:cs typeface="Tahoma" panose="020B0604030504040204" pitchFamily="34" charset="0"/>
              </a:rPr>
              <a:t>etter</a:t>
            </a:r>
            <a:r>
              <a:rPr lang="de-DE" dirty="0" smtClean="0">
                <a:latin typeface="Tahoma" panose="020B0604030504040204" pitchFamily="34" charset="0"/>
                <a:ea typeface="Tahoma" panose="020B0604030504040204" pitchFamily="34" charset="0"/>
                <a:cs typeface="Tahoma" panose="020B0604030504040204" pitchFamily="34" charset="0"/>
              </a:rPr>
              <a:t> </a:t>
            </a:r>
            <a:r>
              <a:rPr lang="de-DE" dirty="0" err="1">
                <a:latin typeface="Tahoma" panose="020B0604030504040204" pitchFamily="34" charset="0"/>
                <a:ea typeface="Tahoma" panose="020B0604030504040204" pitchFamily="34" charset="0"/>
                <a:cs typeface="Tahoma" panose="020B0604030504040204" pitchFamily="34" charset="0"/>
              </a:rPr>
              <a:t>prognostic</a:t>
            </a:r>
            <a:r>
              <a:rPr lang="de-DE" dirty="0">
                <a:latin typeface="Tahoma" panose="020B0604030504040204" pitchFamily="34" charset="0"/>
                <a:ea typeface="Tahoma" panose="020B0604030504040204" pitchFamily="34" charset="0"/>
                <a:cs typeface="Tahoma" panose="020B0604030504040204" pitchFamily="34" charset="0"/>
              </a:rPr>
              <a:t> </a:t>
            </a:r>
            <a:r>
              <a:rPr lang="de-DE" dirty="0" err="1" smtClean="0">
                <a:latin typeface="Tahoma" panose="020B0604030504040204" pitchFamily="34" charset="0"/>
                <a:ea typeface="Tahoma" panose="020B0604030504040204" pitchFamily="34" charset="0"/>
                <a:cs typeface="Tahoma" panose="020B0604030504040204" pitchFamily="34" charset="0"/>
              </a:rPr>
              <a:t>value</a:t>
            </a:r>
            <a:r>
              <a:rPr lang="de-DE" dirty="0">
                <a:latin typeface="Tahoma" panose="020B0604030504040204" pitchFamily="34" charset="0"/>
                <a:ea typeface="Tahoma" panose="020B0604030504040204" pitchFamily="34" charset="0"/>
                <a:cs typeface="Tahoma" panose="020B0604030504040204" pitchFamily="34" charset="0"/>
              </a:rPr>
              <a:t> </a:t>
            </a:r>
            <a:r>
              <a:rPr lang="en-US" dirty="0" smtClean="0">
                <a:latin typeface="Tahoma" panose="020B0604030504040204" pitchFamily="34" charset="0"/>
                <a:ea typeface="Tahoma" panose="020B0604030504040204" pitchFamily="34" charset="0"/>
                <a:cs typeface="Tahoma" panose="020B0604030504040204" pitchFamily="34" charset="0"/>
              </a:rPr>
              <a:t>was </a:t>
            </a:r>
            <a:r>
              <a:rPr lang="en-US" dirty="0">
                <a:latin typeface="Tahoma" panose="020B0604030504040204" pitchFamily="34" charset="0"/>
                <a:ea typeface="Tahoma" panose="020B0604030504040204" pitchFamily="34" charset="0"/>
                <a:cs typeface="Tahoma" panose="020B0604030504040204" pitchFamily="34" charset="0"/>
              </a:rPr>
              <a:t>observed when ONSD was combined with other parameters</a:t>
            </a:r>
          </a:p>
          <a:p>
            <a:r>
              <a:rPr lang="en-US" dirty="0">
                <a:latin typeface="Tahoma" panose="020B0604030504040204" pitchFamily="34" charset="0"/>
                <a:ea typeface="Tahoma" panose="020B0604030504040204" pitchFamily="34" charset="0"/>
                <a:cs typeface="Tahoma" panose="020B0604030504040204" pitchFamily="34" charset="0"/>
              </a:rPr>
              <a:t>such as gray-to-white matter ratio on initial CT scan </a:t>
            </a:r>
            <a:r>
              <a:rPr lang="en-US" dirty="0" smtClean="0">
                <a:latin typeface="Tahoma" panose="020B0604030504040204" pitchFamily="34" charset="0"/>
                <a:ea typeface="Tahoma" panose="020B0604030504040204" pitchFamily="34" charset="0"/>
                <a:cs typeface="Tahoma" panose="020B0604030504040204" pitchFamily="34" charset="0"/>
              </a:rPr>
              <a:t>in </a:t>
            </a:r>
            <a:r>
              <a:rPr lang="de-DE" dirty="0" smtClean="0">
                <a:latin typeface="Tahoma" panose="020B0604030504040204" pitchFamily="34" charset="0"/>
                <a:ea typeface="Tahoma" panose="020B0604030504040204" pitchFamily="34" charset="0"/>
                <a:cs typeface="Tahoma" panose="020B0604030504040204" pitchFamily="34" charset="0"/>
              </a:rPr>
              <a:t>post-</a:t>
            </a:r>
            <a:r>
              <a:rPr lang="de-DE" dirty="0" err="1" smtClean="0">
                <a:latin typeface="Tahoma" panose="020B0604030504040204" pitchFamily="34" charset="0"/>
                <a:ea typeface="Tahoma" panose="020B0604030504040204" pitchFamily="34" charset="0"/>
                <a:cs typeface="Tahoma" panose="020B0604030504040204" pitchFamily="34" charset="0"/>
              </a:rPr>
              <a:t>cardiac</a:t>
            </a:r>
            <a:r>
              <a:rPr lang="de-DE" dirty="0" smtClean="0">
                <a:latin typeface="Tahoma" panose="020B0604030504040204" pitchFamily="34" charset="0"/>
                <a:ea typeface="Tahoma" panose="020B0604030504040204" pitchFamily="34" charset="0"/>
                <a:cs typeface="Tahoma" panose="020B0604030504040204" pitchFamily="34" charset="0"/>
              </a:rPr>
              <a:t> </a:t>
            </a:r>
            <a:r>
              <a:rPr lang="de-DE" dirty="0" err="1">
                <a:latin typeface="Tahoma" panose="020B0604030504040204" pitchFamily="34" charset="0"/>
                <a:ea typeface="Tahoma" panose="020B0604030504040204" pitchFamily="34" charset="0"/>
                <a:cs typeface="Tahoma" panose="020B0604030504040204" pitchFamily="34" charset="0"/>
              </a:rPr>
              <a:t>arrest</a:t>
            </a:r>
            <a:r>
              <a:rPr lang="de-DE" dirty="0">
                <a:latin typeface="Tahoma" panose="020B0604030504040204" pitchFamily="34" charset="0"/>
                <a:ea typeface="Tahoma" panose="020B0604030504040204" pitchFamily="34" charset="0"/>
                <a:cs typeface="Tahoma" panose="020B0604030504040204" pitchFamily="34" charset="0"/>
              </a:rPr>
              <a:t> </a:t>
            </a:r>
            <a:r>
              <a:rPr lang="de-DE" dirty="0" err="1" smtClean="0">
                <a:latin typeface="Tahoma" panose="020B0604030504040204" pitchFamily="34" charset="0"/>
                <a:ea typeface="Tahoma" panose="020B0604030504040204" pitchFamily="34" charset="0"/>
                <a:cs typeface="Tahoma" panose="020B0604030504040204" pitchFamily="34" charset="0"/>
              </a:rPr>
              <a:t>subjects</a:t>
            </a:r>
            <a:r>
              <a:rPr lang="de-DE" dirty="0" smtClean="0">
                <a:latin typeface="Tahoma" panose="020B0604030504040204" pitchFamily="34" charset="0"/>
                <a:ea typeface="Tahoma" panose="020B0604030504040204" pitchFamily="34" charset="0"/>
                <a:cs typeface="Tahoma" panose="020B0604030504040204" pitchFamily="34" charset="0"/>
              </a:rPr>
              <a:t>.</a:t>
            </a:r>
            <a:endParaRPr lang="en-US" dirty="0">
              <a:latin typeface="Tahoma" panose="020B0604030504040204" pitchFamily="34" charset="0"/>
              <a:ea typeface="Tahoma" panose="020B0604030504040204" pitchFamily="34" charset="0"/>
              <a:cs typeface="Tahoma" panose="020B0604030504040204" pitchFamily="34" charset="0"/>
            </a:endParaRPr>
          </a:p>
          <a:p>
            <a:pPr algn="just"/>
            <a:endParaRPr lang="de-DE" dirty="0">
              <a:latin typeface="Tahoma" panose="020B0604030504040204" pitchFamily="34" charset="0"/>
              <a:ea typeface="Tahoma" panose="020B0604030504040204" pitchFamily="34" charset="0"/>
              <a:cs typeface="Tahoma" panose="020B0604030504040204" pitchFamily="34" charset="0"/>
            </a:endParaRPr>
          </a:p>
          <a:p>
            <a:endParaRPr lang="de-DE" dirty="0"/>
          </a:p>
        </p:txBody>
      </p:sp>
      <p:sp>
        <p:nvSpPr>
          <p:cNvPr id="3" name="Rechteck 2"/>
          <p:cNvSpPr/>
          <p:nvPr/>
        </p:nvSpPr>
        <p:spPr>
          <a:xfrm>
            <a:off x="0" y="5934670"/>
            <a:ext cx="12117788" cy="923330"/>
          </a:xfrm>
          <a:prstGeom prst="rect">
            <a:avLst/>
          </a:prstGeom>
        </p:spPr>
        <p:txBody>
          <a:bodyPr wrap="square">
            <a:spAutoFit/>
          </a:bodyPr>
          <a:lstStyle/>
          <a:p>
            <a:r>
              <a:rPr lang="da-DK" dirty="0"/>
              <a:t>Chelly J et al (2016</a:t>
            </a:r>
            <a:r>
              <a:rPr lang="da-DK" dirty="0" smtClean="0"/>
              <a:t>) </a:t>
            </a:r>
            <a:r>
              <a:rPr lang="de-DE" dirty="0" err="1" smtClean="0"/>
              <a:t>Resuscitation</a:t>
            </a:r>
            <a:r>
              <a:rPr lang="de-DE" dirty="0" smtClean="0"/>
              <a:t> 103:7–13</a:t>
            </a:r>
            <a:endParaRPr lang="de-DE" dirty="0"/>
          </a:p>
          <a:p>
            <a:r>
              <a:rPr lang="de-DE" dirty="0"/>
              <a:t>Ueda T, et al.(2015)</a:t>
            </a:r>
            <a:r>
              <a:rPr lang="en-US" dirty="0"/>
              <a:t> </a:t>
            </a:r>
            <a:r>
              <a:rPr lang="en-US" dirty="0" smtClean="0"/>
              <a:t>J </a:t>
            </a:r>
            <a:r>
              <a:rPr lang="de-DE" dirty="0" smtClean="0"/>
              <a:t>Neuroimaging </a:t>
            </a:r>
            <a:r>
              <a:rPr lang="de-DE" dirty="0"/>
              <a:t>:927–930</a:t>
            </a:r>
            <a:endParaRPr lang="en-US" dirty="0"/>
          </a:p>
          <a:p>
            <a:r>
              <a:rPr lang="de-DE" dirty="0" err="1"/>
              <a:t>ChaeMK</a:t>
            </a:r>
            <a:r>
              <a:rPr lang="de-DE" dirty="0"/>
              <a:t> et al </a:t>
            </a:r>
            <a:r>
              <a:rPr lang="de-DE" dirty="0" err="1"/>
              <a:t>Resuscitation</a:t>
            </a:r>
            <a:r>
              <a:rPr lang="de-DE" dirty="0"/>
              <a:t> (2016) 104:40–45</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7497057"/>
      </p:ext>
    </p:extLst>
  </p:cSld>
  <p:clrMapOvr>
    <a:masterClrMapping/>
  </p:clrMapOvr>
  <mc:AlternateContent xmlns:mc="http://schemas.openxmlformats.org/markup-compatibility/2006" xmlns:p14="http://schemas.microsoft.com/office/powerpoint/2010/main">
    <mc:Choice Requires="p14">
      <p:transition spd="slow" p14:dur="2000" advTm="21488"/>
    </mc:Choice>
    <mc:Fallback xmlns="">
      <p:transition spd="slow" advTm="214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006668" y="764705"/>
            <a:ext cx="8207375" cy="648072"/>
          </a:xfrm>
        </p:spPr>
        <p:txBody>
          <a:bodyPr/>
          <a:lstStyle/>
          <a:p>
            <a:pPr algn="ctr"/>
            <a:r>
              <a:rPr lang="de-DE" sz="2400" b="1" dirty="0"/>
              <a:t>INTRAOPERATIVE COMPLICATIONS</a:t>
            </a:r>
          </a:p>
        </p:txBody>
      </p:sp>
      <p:sp>
        <p:nvSpPr>
          <p:cNvPr id="5" name="Inhaltsplatzhalter 4"/>
          <p:cNvSpPr>
            <a:spLocks noGrp="1"/>
          </p:cNvSpPr>
          <p:nvPr>
            <p:ph idx="1"/>
          </p:nvPr>
        </p:nvSpPr>
        <p:spPr>
          <a:xfrm>
            <a:off x="223025" y="2060848"/>
            <a:ext cx="9144000" cy="3559367"/>
          </a:xfrm>
        </p:spPr>
        <p:txBody>
          <a:bodyPr>
            <a:normAutofit/>
          </a:bodyPr>
          <a:lstStyle/>
          <a:p>
            <a:r>
              <a:rPr lang="de-DE" dirty="0" smtClean="0"/>
              <a:t>      The </a:t>
            </a:r>
            <a:r>
              <a:rPr lang="de-DE" dirty="0" err="1" smtClean="0"/>
              <a:t>laparoscopic</a:t>
            </a:r>
            <a:r>
              <a:rPr lang="de-DE" dirty="0"/>
              <a:t> </a:t>
            </a:r>
            <a:r>
              <a:rPr lang="en-US" dirty="0" smtClean="0"/>
              <a:t>surgery requires </a:t>
            </a:r>
            <a:r>
              <a:rPr lang="en-US" dirty="0"/>
              <a:t>adequate surgical </a:t>
            </a:r>
            <a:r>
              <a:rPr lang="en-US" dirty="0" smtClean="0"/>
              <a:t>exposure and </a:t>
            </a:r>
            <a:r>
              <a:rPr lang="en-US" dirty="0"/>
              <a:t>the application of a </a:t>
            </a:r>
            <a:r>
              <a:rPr lang="en-US" dirty="0" smtClean="0"/>
              <a:t>CO2 </a:t>
            </a:r>
            <a:r>
              <a:rPr lang="en-US" dirty="0" err="1" smtClean="0"/>
              <a:t>pneumoperitoneum</a:t>
            </a:r>
            <a:r>
              <a:rPr lang="en-US" dirty="0" smtClean="0"/>
              <a:t> </a:t>
            </a:r>
            <a:r>
              <a:rPr lang="en-US" dirty="0"/>
              <a:t>(</a:t>
            </a:r>
            <a:r>
              <a:rPr lang="en-US" dirty="0" smtClean="0"/>
              <a:t>PP) and </a:t>
            </a:r>
            <a:r>
              <a:rPr lang="en-US" dirty="0"/>
              <a:t>often a concomitant steep head–down position (up to 45</a:t>
            </a:r>
            <a:r>
              <a:rPr lang="en-US" dirty="0" smtClean="0"/>
              <a:t>°,Trendelenburg </a:t>
            </a:r>
            <a:r>
              <a:rPr lang="en-US" dirty="0"/>
              <a:t>position), together increasing the risk for </a:t>
            </a:r>
            <a:r>
              <a:rPr lang="en-US" dirty="0" smtClean="0"/>
              <a:t>decreased venous </a:t>
            </a:r>
            <a:r>
              <a:rPr lang="en-US" dirty="0"/>
              <a:t>return, variation of mean arterial pressure </a:t>
            </a:r>
            <a:r>
              <a:rPr lang="en-US" dirty="0" smtClean="0"/>
              <a:t>and systemic </a:t>
            </a:r>
            <a:r>
              <a:rPr lang="en-US" dirty="0"/>
              <a:t>vascular resistance, hypercapnia, and therefore </a:t>
            </a:r>
            <a:r>
              <a:rPr lang="en-US" dirty="0" smtClean="0"/>
              <a:t>an </a:t>
            </a:r>
            <a:r>
              <a:rPr lang="de-DE" dirty="0" err="1" smtClean="0"/>
              <a:t>increase</a:t>
            </a:r>
            <a:r>
              <a:rPr lang="de-DE" dirty="0" smtClean="0"/>
              <a:t> </a:t>
            </a:r>
            <a:r>
              <a:rPr lang="de-DE" dirty="0" err="1"/>
              <a:t>of</a:t>
            </a:r>
            <a:r>
              <a:rPr lang="de-DE" dirty="0"/>
              <a:t> </a:t>
            </a:r>
            <a:r>
              <a:rPr lang="de-DE" dirty="0" smtClean="0"/>
              <a:t>ICP.</a:t>
            </a:r>
          </a:p>
          <a:p>
            <a:pPr marL="0" indent="0">
              <a:buNone/>
            </a:pPr>
            <a:endParaRPr lang="de-DE" dirty="0"/>
          </a:p>
          <a:p>
            <a:r>
              <a:rPr lang="en-US" dirty="0" smtClean="0"/>
              <a:t> Significant </a:t>
            </a:r>
            <a:r>
              <a:rPr lang="en-US" dirty="0"/>
              <a:t>increase of ONSD during PP and TP. </a:t>
            </a:r>
            <a:r>
              <a:rPr lang="en-US" dirty="0" smtClean="0"/>
              <a:t>A meta-analysis </a:t>
            </a:r>
            <a:r>
              <a:rPr lang="en-US" dirty="0"/>
              <a:t>of 460 subjects showed that ONSD </a:t>
            </a:r>
            <a:r>
              <a:rPr lang="en-US" dirty="0" smtClean="0"/>
              <a:t>increase significantly </a:t>
            </a:r>
            <a:r>
              <a:rPr lang="en-US" dirty="0"/>
              <a:t>in both the early period (0–30 min) and late </a:t>
            </a:r>
            <a:r>
              <a:rPr lang="en-US" dirty="0" smtClean="0"/>
              <a:t>period(30–120 </a:t>
            </a:r>
            <a:r>
              <a:rPr lang="en-US" dirty="0"/>
              <a:t>min) during CO2 </a:t>
            </a:r>
            <a:r>
              <a:rPr lang="en-US" dirty="0" err="1"/>
              <a:t>pneumoperitoneum</a:t>
            </a:r>
            <a:endParaRPr lang="en-US" dirty="0"/>
          </a:p>
          <a:p>
            <a:endParaRPr lang="en-US" dirty="0" smtClean="0"/>
          </a:p>
          <a:p>
            <a:endParaRPr lang="de-DE" dirty="0">
              <a:latin typeface="Tahoma" panose="020B0604030504040204" pitchFamily="34" charset="0"/>
              <a:ea typeface="Tahoma" panose="020B0604030504040204" pitchFamily="34" charset="0"/>
              <a:cs typeface="Tahoma" panose="020B0604030504040204" pitchFamily="34" charset="0"/>
            </a:endParaRPr>
          </a:p>
          <a:p>
            <a:endParaRPr lang="de-DE" dirty="0"/>
          </a:p>
        </p:txBody>
      </p:sp>
      <p:sp>
        <p:nvSpPr>
          <p:cNvPr id="3" name="Rechteck 2"/>
          <p:cNvSpPr/>
          <p:nvPr/>
        </p:nvSpPr>
        <p:spPr>
          <a:xfrm>
            <a:off x="-1" y="6488668"/>
            <a:ext cx="12701240" cy="369332"/>
          </a:xfrm>
          <a:prstGeom prst="rect">
            <a:avLst/>
          </a:prstGeom>
        </p:spPr>
        <p:txBody>
          <a:bodyPr wrap="square">
            <a:spAutoFit/>
          </a:bodyPr>
          <a:lstStyle/>
          <a:p>
            <a:r>
              <a:rPr lang="en-US" dirty="0"/>
              <a:t>Bernal W, </a:t>
            </a:r>
            <a:r>
              <a:rPr lang="en-US" dirty="0" err="1"/>
              <a:t>Wendon</a:t>
            </a:r>
            <a:r>
              <a:rPr lang="en-US" dirty="0"/>
              <a:t> J (1999</a:t>
            </a:r>
            <a:r>
              <a:rPr lang="en-US" dirty="0" smtClean="0"/>
              <a:t>)</a:t>
            </a:r>
            <a:r>
              <a:rPr lang="de-DE" dirty="0"/>
              <a:t> </a:t>
            </a:r>
            <a:r>
              <a:rPr lang="de-DE" dirty="0" err="1"/>
              <a:t>Eur</a:t>
            </a:r>
            <a:r>
              <a:rPr lang="de-DE" dirty="0"/>
              <a:t> J </a:t>
            </a:r>
            <a:r>
              <a:rPr lang="de-DE" dirty="0" err="1"/>
              <a:t>Gastroenterol</a:t>
            </a:r>
            <a:r>
              <a:rPr lang="de-DE" dirty="0"/>
              <a:t> </a:t>
            </a:r>
            <a:r>
              <a:rPr lang="de-DE" dirty="0" err="1"/>
              <a:t>Hepatol</a:t>
            </a:r>
            <a:r>
              <a:rPr lang="en-US" dirty="0" smtClean="0"/>
              <a:t>. </a:t>
            </a:r>
            <a:r>
              <a:rPr lang="de-DE" dirty="0" err="1"/>
              <a:t>Dubost</a:t>
            </a:r>
            <a:r>
              <a:rPr lang="de-DE" dirty="0"/>
              <a:t> C, </a:t>
            </a:r>
            <a:r>
              <a:rPr lang="de-DE" dirty="0" err="1" smtClean="0"/>
              <a:t>Anesthesiology</a:t>
            </a:r>
            <a:r>
              <a:rPr lang="de-DE" dirty="0" smtClean="0"/>
              <a:t> 2012, </a:t>
            </a:r>
            <a:r>
              <a:rPr lang="da-DK" dirty="0"/>
              <a:t>Chelly J </a:t>
            </a:r>
            <a:r>
              <a:rPr lang="de-DE" dirty="0" err="1"/>
              <a:t>Resuscitation</a:t>
            </a:r>
            <a:r>
              <a:rPr lang="de-DE" dirty="0"/>
              <a:t> </a:t>
            </a:r>
            <a:r>
              <a:rPr lang="da-DK" dirty="0" smtClean="0"/>
              <a:t>(</a:t>
            </a:r>
            <a:r>
              <a:rPr lang="da-DK" dirty="0"/>
              <a:t>2016) </a:t>
            </a:r>
            <a:endParaRPr lang="de-DE"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76722747"/>
      </p:ext>
    </p:extLst>
  </p:cSld>
  <p:clrMapOvr>
    <a:masterClrMapping/>
  </p:clrMapOvr>
  <mc:AlternateContent xmlns:mc="http://schemas.openxmlformats.org/markup-compatibility/2006" xmlns:p14="http://schemas.microsoft.com/office/powerpoint/2010/main">
    <mc:Choice Requires="p14">
      <p:transition spd="slow" p14:dur="2000" advTm="30376"/>
    </mc:Choice>
    <mc:Fallback xmlns="">
      <p:transition spd="slow" advTm="30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ctrTitle"/>
          </p:nvPr>
        </p:nvSpPr>
        <p:spPr>
          <a:xfrm>
            <a:off x="1290804" y="1841033"/>
            <a:ext cx="7772400" cy="2209800"/>
          </a:xfrm>
        </p:spPr>
        <p:txBody>
          <a:bodyPr/>
          <a:lstStyle/>
          <a:p>
            <a:pPr algn="ctr"/>
            <a:r>
              <a:rPr lang="de-DE" sz="3200" b="1" dirty="0">
                <a:latin typeface="Tahoma" panose="020B0604030504040204" pitchFamily="34" charset="0"/>
                <a:ea typeface="Tahoma" panose="020B0604030504040204" pitchFamily="34" charset="0"/>
                <a:cs typeface="Tahoma" panose="020B0604030504040204" pitchFamily="34" charset="0"/>
              </a:rPr>
              <a:t/>
            </a:r>
            <a:br>
              <a:rPr lang="de-DE" sz="3200" b="1" dirty="0">
                <a:latin typeface="Tahoma" panose="020B0604030504040204" pitchFamily="34" charset="0"/>
                <a:ea typeface="Tahoma" panose="020B0604030504040204" pitchFamily="34" charset="0"/>
                <a:cs typeface="Tahoma" panose="020B0604030504040204" pitchFamily="34" charset="0"/>
              </a:rPr>
            </a:br>
            <a:r>
              <a:rPr lang="de-DE" sz="3200" b="1" dirty="0">
                <a:solidFill>
                  <a:srgbClr val="92D050"/>
                </a:solidFill>
                <a:latin typeface="Tahoma" panose="020B0604030504040204" pitchFamily="34" charset="0"/>
                <a:ea typeface="Tahoma" panose="020B0604030504040204" pitchFamily="34" charset="0"/>
                <a:cs typeface="Tahoma" panose="020B0604030504040204" pitchFamily="34" charset="0"/>
              </a:rPr>
              <a:t>VASCULAR DIAGNOSTICS:</a:t>
            </a:r>
            <a:br>
              <a:rPr lang="de-DE" sz="3200" b="1" dirty="0">
                <a:solidFill>
                  <a:srgbClr val="92D050"/>
                </a:solidFill>
                <a:latin typeface="Tahoma" panose="020B0604030504040204" pitchFamily="34" charset="0"/>
                <a:ea typeface="Tahoma" panose="020B0604030504040204" pitchFamily="34" charset="0"/>
                <a:cs typeface="Tahoma" panose="020B0604030504040204" pitchFamily="34" charset="0"/>
              </a:rPr>
            </a:br>
            <a:r>
              <a:rPr lang="de-DE" sz="3200" b="1" dirty="0">
                <a:solidFill>
                  <a:srgbClr val="92D050"/>
                </a:solidFill>
                <a:latin typeface="Tahoma" panose="020B0604030504040204" pitchFamily="34" charset="0"/>
                <a:ea typeface="Tahoma" panose="020B0604030504040204" pitchFamily="34" charset="0"/>
                <a:cs typeface="Tahoma" panose="020B0604030504040204" pitchFamily="34" charset="0"/>
              </a:rPr>
              <a:t/>
            </a:r>
            <a:br>
              <a:rPr lang="de-DE" sz="3200" b="1" dirty="0">
                <a:solidFill>
                  <a:srgbClr val="92D050"/>
                </a:solidFill>
                <a:latin typeface="Tahoma" panose="020B0604030504040204" pitchFamily="34" charset="0"/>
                <a:ea typeface="Tahoma" panose="020B0604030504040204" pitchFamily="34" charset="0"/>
                <a:cs typeface="Tahoma" panose="020B0604030504040204" pitchFamily="34" charset="0"/>
              </a:rPr>
            </a:br>
            <a:r>
              <a:rPr lang="de-DE" sz="3200" b="1" dirty="0">
                <a:solidFill>
                  <a:srgbClr val="92D050"/>
                </a:solidFill>
                <a:latin typeface="Tahoma" panose="020B0604030504040204" pitchFamily="34" charset="0"/>
                <a:ea typeface="Tahoma" panose="020B0604030504040204" pitchFamily="34" charset="0"/>
                <a:cs typeface="Tahoma" panose="020B0604030504040204" pitchFamily="34" charset="0"/>
              </a:rPr>
              <a:t>CENTRAL RETINA ARTERY AND VEIN</a:t>
            </a:r>
            <a:endParaRPr lang="it-IT" sz="3200" b="1" dirty="0">
              <a:solidFill>
                <a:srgbClr val="92D050"/>
              </a:solidFill>
              <a:latin typeface="Tahoma" pitchFamily="34" charset="0"/>
              <a:ea typeface="Tahoma" panose="020B0604030504040204" pitchFamily="34" charset="0"/>
              <a:cs typeface="Tahoma" panose="020B0604030504040204" pitchFamily="34" charset="0"/>
            </a:endParaRPr>
          </a:p>
        </p:txBody>
      </p:sp>
      <p:sp>
        <p:nvSpPr>
          <p:cNvPr id="49155" name="Rectangle 3"/>
          <p:cNvSpPr>
            <a:spLocks noGrp="1" noChangeArrowheads="1"/>
          </p:cNvSpPr>
          <p:nvPr>
            <p:ph type="subTitle" idx="1"/>
          </p:nvPr>
        </p:nvSpPr>
        <p:spPr/>
        <p:txBody>
          <a:bodyPr/>
          <a:lstStyle/>
          <a:p>
            <a:endParaRPr lang="it-IT" b="1" dirty="0" smtClean="0"/>
          </a:p>
          <a:p>
            <a:endParaRPr lang="it-IT" b="1" dirty="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98673216"/>
      </p:ext>
    </p:extLst>
  </p:cSld>
  <p:clrMapOvr>
    <a:masterClrMapping/>
  </p:clrMapOvr>
  <mc:AlternateContent xmlns:mc="http://schemas.openxmlformats.org/markup-compatibility/2006" xmlns:p14="http://schemas.microsoft.com/office/powerpoint/2010/main">
    <mc:Choice Requires="p14">
      <p:transition spd="slow" p14:dur="2000" advTm="7224"/>
    </mc:Choice>
    <mc:Fallback xmlns="">
      <p:transition spd="slow" advTm="7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2697827" y="650560"/>
            <a:ext cx="4594528" cy="369332"/>
          </a:xfrm>
          <a:prstGeom prst="rect">
            <a:avLst/>
          </a:prstGeom>
        </p:spPr>
        <p:txBody>
          <a:bodyPr wrap="none">
            <a:spAutoFit/>
          </a:bodyPr>
          <a:lstStyle/>
          <a:p>
            <a:pPr algn="ctr" fontAlgn="base">
              <a:spcBef>
                <a:spcPct val="0"/>
              </a:spcBef>
              <a:spcAft>
                <a:spcPct val="0"/>
              </a:spcAft>
            </a:pPr>
            <a:r>
              <a:rPr lang="de-DE" b="1" dirty="0">
                <a:solidFill>
                  <a:srgbClr val="92D050"/>
                </a:solidFill>
                <a:latin typeface="Tahoma" panose="020B0604030504040204" pitchFamily="34" charset="0"/>
                <a:ea typeface="Tahoma" panose="020B0604030504040204" pitchFamily="34" charset="0"/>
                <a:cs typeface="Tahoma" panose="020B0604030504040204" pitchFamily="34" charset="0"/>
              </a:rPr>
              <a:t>CENTRAL RETINA ARTERY AND VEIN</a:t>
            </a:r>
          </a:p>
        </p:txBody>
      </p:sp>
      <p:sp>
        <p:nvSpPr>
          <p:cNvPr id="6" name="Rechteck 5"/>
          <p:cNvSpPr/>
          <p:nvPr/>
        </p:nvSpPr>
        <p:spPr>
          <a:xfrm>
            <a:off x="-96934" y="6554647"/>
            <a:ext cx="5178437" cy="606706"/>
          </a:xfrm>
          <a:prstGeom prst="rect">
            <a:avLst/>
          </a:prstGeom>
        </p:spPr>
        <p:txBody>
          <a:bodyPr wrap="square">
            <a:spAutoFit/>
          </a:bodyPr>
          <a:lstStyle/>
          <a:p>
            <a:pPr fontAlgn="base">
              <a:spcBef>
                <a:spcPct val="0"/>
              </a:spcBef>
              <a:spcAft>
                <a:spcPct val="0"/>
              </a:spcAft>
            </a:pPr>
            <a:r>
              <a:rPr lang="de-DE" sz="1600" dirty="0">
                <a:solidFill>
                  <a:srgbClr val="000000"/>
                </a:solidFill>
                <a:latin typeface="Tahoma" panose="020B0604030504040204" pitchFamily="34" charset="0"/>
                <a:ea typeface="Tahoma" panose="020B0604030504040204" pitchFamily="34" charset="0"/>
                <a:cs typeface="Tahoma" panose="020B0604030504040204" pitchFamily="34" charset="0"/>
              </a:rPr>
              <a:t>Baxter </a:t>
            </a:r>
            <a:r>
              <a:rPr lang="it-IT" sz="1600" dirty="0">
                <a:solidFill>
                  <a:srgbClr val="000000"/>
                </a:solidFill>
                <a:latin typeface="Tahoma" panose="020B0604030504040204" pitchFamily="34" charset="0"/>
                <a:ea typeface="Tahoma" panose="020B0604030504040204" pitchFamily="34" charset="0"/>
                <a:cs typeface="Tahoma" panose="020B0604030504040204" pitchFamily="34" charset="0"/>
              </a:rPr>
              <a:t>et al. </a:t>
            </a:r>
            <a:r>
              <a:rPr lang="de-DE" sz="1600" dirty="0">
                <a:solidFill>
                  <a:srgbClr val="000000"/>
                </a:solidFill>
                <a:latin typeface="Tahoma" panose="020B0604030504040204" pitchFamily="34" charset="0"/>
                <a:ea typeface="Tahoma" panose="020B0604030504040204" pitchFamily="34" charset="0"/>
                <a:cs typeface="Tahoma" panose="020B0604030504040204" pitchFamily="34" charset="0"/>
              </a:rPr>
              <a:t>J Ultrasound </a:t>
            </a:r>
            <a:r>
              <a:rPr lang="de-DE" sz="1600" dirty="0" err="1">
                <a:solidFill>
                  <a:srgbClr val="000000"/>
                </a:solidFill>
                <a:latin typeface="Tahoma" panose="020B0604030504040204" pitchFamily="34" charset="0"/>
                <a:ea typeface="Tahoma" panose="020B0604030504040204" pitchFamily="34" charset="0"/>
                <a:cs typeface="Tahoma" panose="020B0604030504040204" pitchFamily="34" charset="0"/>
              </a:rPr>
              <a:t>Med</a:t>
            </a:r>
            <a:r>
              <a:rPr lang="de-DE" sz="1600" dirty="0">
                <a:solidFill>
                  <a:srgbClr val="000000"/>
                </a:solidFill>
                <a:latin typeface="Tahoma" panose="020B0604030504040204" pitchFamily="34" charset="0"/>
                <a:ea typeface="Tahoma" panose="020B0604030504040204" pitchFamily="34" charset="0"/>
                <a:cs typeface="Tahoma" panose="020B0604030504040204" pitchFamily="34" charset="0"/>
              </a:rPr>
              <a:t> 1995;14:91-6.</a:t>
            </a:r>
          </a:p>
          <a:p>
            <a:pPr algn="r" fontAlgn="base">
              <a:spcBef>
                <a:spcPct val="0"/>
              </a:spcBef>
              <a:spcAft>
                <a:spcPct val="0"/>
              </a:spcAft>
              <a:defRPr/>
            </a:pPr>
            <a:endParaRPr lang="it-IT" sz="16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pic>
        <p:nvPicPr>
          <p:cNvPr id="3" name="Grafik 2"/>
          <p:cNvPicPr>
            <a:picLocks noChangeAspect="1"/>
          </p:cNvPicPr>
          <p:nvPr/>
        </p:nvPicPr>
        <p:blipFill>
          <a:blip r:embed="rId5"/>
          <a:stretch>
            <a:fillRect/>
          </a:stretch>
        </p:blipFill>
        <p:spPr>
          <a:xfrm>
            <a:off x="5412397" y="1603813"/>
            <a:ext cx="4103226" cy="3262565"/>
          </a:xfrm>
          <a:prstGeom prst="rect">
            <a:avLst/>
          </a:prstGeom>
        </p:spPr>
      </p:pic>
      <p:pic>
        <p:nvPicPr>
          <p:cNvPr id="7" name="Inhaltsplatzhalter 13"/>
          <p:cNvPicPr>
            <a:picLocks noChangeAspect="1"/>
          </p:cNvPicPr>
          <p:nvPr/>
        </p:nvPicPr>
        <p:blipFill>
          <a:blip r:embed="rId6"/>
          <a:stretch>
            <a:fillRect/>
          </a:stretch>
        </p:blipFill>
        <p:spPr bwMode="auto">
          <a:xfrm>
            <a:off x="783513" y="4131363"/>
            <a:ext cx="4143954" cy="1470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fik 3"/>
          <p:cNvPicPr>
            <a:picLocks noChangeAspect="1"/>
          </p:cNvPicPr>
          <p:nvPr/>
        </p:nvPicPr>
        <p:blipFill>
          <a:blip r:embed="rId7"/>
          <a:stretch>
            <a:fillRect/>
          </a:stretch>
        </p:blipFill>
        <p:spPr>
          <a:xfrm>
            <a:off x="783513" y="1558249"/>
            <a:ext cx="3950550" cy="2536156"/>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29370076"/>
      </p:ext>
    </p:extLst>
  </p:cSld>
  <p:clrMapOvr>
    <a:masterClrMapping/>
  </p:clrMapOvr>
  <mc:AlternateContent xmlns:mc="http://schemas.openxmlformats.org/markup-compatibility/2006" xmlns:p14="http://schemas.microsoft.com/office/powerpoint/2010/main">
    <mc:Choice Requires="p14">
      <p:transition spd="slow" p14:dur="2000" advTm="7176"/>
    </mc:Choice>
    <mc:Fallback xmlns="">
      <p:transition spd="slow" advTm="7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a:extLst>
              <a:ext uri="{FF2B5EF4-FFF2-40B4-BE49-F238E27FC236}">
                <a16:creationId xmlns:a16="http://schemas.microsoft.com/office/drawing/2014/main" id="{365C1B69-4C6E-D147-9592-E50AB602F2E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7895" t="8804" r="25977" b="15606"/>
          <a:stretch/>
        </p:blipFill>
        <p:spPr bwMode="auto">
          <a:xfrm>
            <a:off x="6402210" y="2002572"/>
            <a:ext cx="3838015" cy="3153036"/>
          </a:xfrm>
          <a:prstGeom prst="rect">
            <a:avLst/>
          </a:prstGeom>
          <a:noFill/>
          <a:ln>
            <a:noFill/>
          </a:ln>
        </p:spPr>
      </p:pic>
      <p:sp>
        <p:nvSpPr>
          <p:cNvPr id="8" name="TextBox 3">
            <a:extLst>
              <a:ext uri="{FF2B5EF4-FFF2-40B4-BE49-F238E27FC236}">
                <a16:creationId xmlns:a16="http://schemas.microsoft.com/office/drawing/2014/main" id="{23C67CF4-5451-CA4E-B2C2-83BB610E6D23}"/>
              </a:ext>
            </a:extLst>
          </p:cNvPr>
          <p:cNvSpPr txBox="1">
            <a:spLocks noChangeArrowheads="1"/>
          </p:cNvSpPr>
          <p:nvPr/>
        </p:nvSpPr>
        <p:spPr bwMode="auto">
          <a:xfrm>
            <a:off x="6370373" y="2898284"/>
            <a:ext cx="431800" cy="369332"/>
          </a:xfrm>
          <a:prstGeom prst="rect">
            <a:avLst/>
          </a:prstGeom>
          <a:noFill/>
          <a:ln>
            <a:noFill/>
          </a:ln>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r>
              <a:rPr lang="en-US" altLang="en-LT" sz="1800" dirty="0">
                <a:solidFill>
                  <a:srgbClr val="FFFFFF"/>
                </a:solidFill>
              </a:rPr>
              <a:t>A.</a:t>
            </a:r>
          </a:p>
        </p:txBody>
      </p:sp>
      <p:sp>
        <p:nvSpPr>
          <p:cNvPr id="9" name="TextBox 4">
            <a:extLst>
              <a:ext uri="{FF2B5EF4-FFF2-40B4-BE49-F238E27FC236}">
                <a16:creationId xmlns:a16="http://schemas.microsoft.com/office/drawing/2014/main" id="{828BE6AA-4CA8-0246-AD9E-74FFFA7945D8}"/>
              </a:ext>
            </a:extLst>
          </p:cNvPr>
          <p:cNvSpPr txBox="1">
            <a:spLocks noChangeArrowheads="1"/>
          </p:cNvSpPr>
          <p:nvPr/>
        </p:nvSpPr>
        <p:spPr bwMode="auto">
          <a:xfrm>
            <a:off x="6370373" y="2023996"/>
            <a:ext cx="431800" cy="369332"/>
          </a:xfrm>
          <a:prstGeom prst="rect">
            <a:avLst/>
          </a:prstGeom>
          <a:noFill/>
          <a:ln>
            <a:noFill/>
          </a:ln>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r>
              <a:rPr lang="en-US" altLang="en-LT" sz="1800" dirty="0">
                <a:solidFill>
                  <a:srgbClr val="FFFFFF"/>
                </a:solidFill>
              </a:rPr>
              <a:t>B.</a:t>
            </a:r>
          </a:p>
        </p:txBody>
      </p:sp>
      <p:sp>
        <p:nvSpPr>
          <p:cNvPr id="11" name="TextBox 10">
            <a:extLst>
              <a:ext uri="{FF2B5EF4-FFF2-40B4-BE49-F238E27FC236}">
                <a16:creationId xmlns:a16="http://schemas.microsoft.com/office/drawing/2014/main" id="{94373597-A1B9-664B-9D8D-D0258B7282C9}"/>
              </a:ext>
            </a:extLst>
          </p:cNvPr>
          <p:cNvSpPr txBox="1"/>
          <p:nvPr/>
        </p:nvSpPr>
        <p:spPr>
          <a:xfrm>
            <a:off x="631370" y="5194969"/>
            <a:ext cx="4681441" cy="400110"/>
          </a:xfrm>
          <a:prstGeom prst="rect">
            <a:avLst/>
          </a:prstGeom>
          <a:noFill/>
        </p:spPr>
        <p:txBody>
          <a:bodyPr wrap="square" rtlCol="0">
            <a:spAutoFit/>
          </a:bodyPr>
          <a:lstStyle/>
          <a:p>
            <a:pPr fontAlgn="base">
              <a:spcBef>
                <a:spcPct val="0"/>
              </a:spcBef>
              <a:spcAft>
                <a:spcPct val="0"/>
              </a:spcAft>
            </a:pPr>
            <a:r>
              <a:rPr lang="en-GB" b="1" dirty="0">
                <a:solidFill>
                  <a:srgbClr val="000000"/>
                </a:solidFill>
                <a:latin typeface="Tahoma" panose="020B0604030504040204" pitchFamily="34" charset="0"/>
                <a:ea typeface="Tahoma" panose="020B0604030504040204" pitchFamily="34" charset="0"/>
                <a:cs typeface="Tahoma" panose="020B0604030504040204" pitchFamily="34" charset="0"/>
              </a:rPr>
              <a:t>B-mode: r</a:t>
            </a:r>
            <a:r>
              <a:rPr lang="en-LT" b="1" dirty="0">
                <a:solidFill>
                  <a:srgbClr val="000000"/>
                </a:solidFill>
                <a:latin typeface="Tahoma" panose="020B0604030504040204" pitchFamily="34" charset="0"/>
                <a:ea typeface="Tahoma" panose="020B0604030504040204" pitchFamily="34" charset="0"/>
                <a:cs typeface="Tahoma" panose="020B0604030504040204" pitchFamily="34" charset="0"/>
              </a:rPr>
              <a:t>etrobulbar “spot sign</a:t>
            </a:r>
            <a:r>
              <a:rPr lang="en-LT" sz="2000" b="1" dirty="0">
                <a:solidFill>
                  <a:srgbClr val="000000"/>
                </a:solidFill>
                <a:latin typeface="Tahoma" panose="020B0604030504040204" pitchFamily="34" charset="0"/>
                <a:ea typeface="Tahoma" panose="020B0604030504040204" pitchFamily="34" charset="0"/>
                <a:cs typeface="Tahoma" panose="020B0604030504040204" pitchFamily="34" charset="0"/>
              </a:rPr>
              <a:t>” </a:t>
            </a:r>
            <a:endParaRPr lang="en-LT" sz="20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2C9DB15D-A970-1B43-8C8A-DD533C234E12}"/>
              </a:ext>
            </a:extLst>
          </p:cNvPr>
          <p:cNvSpPr/>
          <p:nvPr/>
        </p:nvSpPr>
        <p:spPr>
          <a:xfrm>
            <a:off x="5741669" y="5238512"/>
            <a:ext cx="4498556" cy="424732"/>
          </a:xfrm>
          <a:prstGeom prst="rect">
            <a:avLst/>
          </a:prstGeom>
        </p:spPr>
        <p:txBody>
          <a:bodyPr wrap="square">
            <a:spAutoFit/>
          </a:bodyPr>
          <a:lstStyle/>
          <a:p>
            <a:pPr fontAlgn="base">
              <a:lnSpc>
                <a:spcPct val="120000"/>
              </a:lnSpc>
              <a:spcBef>
                <a:spcPct val="0"/>
              </a:spcBef>
              <a:spcAft>
                <a:spcPct val="0"/>
              </a:spcAft>
            </a:pPr>
            <a:r>
              <a:rPr lang="lt-LT" altLang="ja-JP" b="1" dirty="0">
                <a:solidFill>
                  <a:srgbClr val="000000"/>
                </a:solidFill>
                <a:latin typeface="Tahoma" panose="020B0604030504040204" pitchFamily="34" charset="0"/>
                <a:ea typeface="Tahoma" panose="020B0604030504040204" pitchFamily="34" charset="0"/>
                <a:cs typeface="Tahoma" panose="020B0604030504040204" pitchFamily="34" charset="0"/>
              </a:rPr>
              <a:t>Color-mode: no flow in the left CRA</a:t>
            </a:r>
            <a:endParaRPr lang="en-US" altLang="ja-JP" dirty="0">
              <a:solidFill>
                <a:srgbClr val="000000"/>
              </a:solidFill>
              <a:latin typeface="Calibri" panose="020F0502020204030204" pitchFamily="34" charset="0"/>
              <a:ea typeface="ＭＳ Ｐゴシック" pitchFamily="-104" charset="-128"/>
              <a:cs typeface="Calibri" panose="020F0502020204030204" pitchFamily="34" charset="0"/>
            </a:endParaRPr>
          </a:p>
        </p:txBody>
      </p:sp>
      <p:pic>
        <p:nvPicPr>
          <p:cNvPr id="15" name="Picture 4" descr="Kavaliauskiene20190306-ONDDsinSpotSign.jpg">
            <a:extLst>
              <a:ext uri="{FF2B5EF4-FFF2-40B4-BE49-F238E27FC236}">
                <a16:creationId xmlns:a16="http://schemas.microsoft.com/office/drawing/2014/main" id="{F1B23323-72B7-7142-B600-F7CA30F52C69}"/>
              </a:ext>
            </a:extLst>
          </p:cNvPr>
          <p:cNvPicPr>
            <a:picLocks noChangeAspect="1"/>
          </p:cNvPicPr>
          <p:nvPr/>
        </p:nvPicPr>
        <p:blipFill>
          <a:blip r:embed="rId7" cstate="print">
            <a:extLst>
              <a:ext uri="{28A0092B-C50C-407E-A947-70E740481C1C}">
                <a14:useLocalDpi xmlns:a14="http://schemas.microsoft.com/office/drawing/2010/main" val="0"/>
              </a:ext>
            </a:extLst>
          </a:blip>
          <a:srcRect t="7500" b="-1073"/>
          <a:stretch>
            <a:fillRect/>
          </a:stretch>
        </p:blipFill>
        <p:spPr bwMode="auto">
          <a:xfrm>
            <a:off x="337578" y="1986592"/>
            <a:ext cx="6048714" cy="31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ight Arrow 15">
            <a:extLst>
              <a:ext uri="{FF2B5EF4-FFF2-40B4-BE49-F238E27FC236}">
                <a16:creationId xmlns:a16="http://schemas.microsoft.com/office/drawing/2014/main" id="{33A17F1F-EAE6-F047-A2AF-8536EB078E8F}"/>
              </a:ext>
            </a:extLst>
          </p:cNvPr>
          <p:cNvSpPr>
            <a:spLocks noChangeArrowheads="1"/>
          </p:cNvSpPr>
          <p:nvPr/>
        </p:nvSpPr>
        <p:spPr bwMode="auto">
          <a:xfrm>
            <a:off x="2558462" y="3782325"/>
            <a:ext cx="803473" cy="232113"/>
          </a:xfrm>
          <a:prstGeom prst="rightArrow">
            <a:avLst>
              <a:gd name="adj1" fmla="val 50000"/>
              <a:gd name="adj2" fmla="val 50006"/>
            </a:avLst>
          </a:prstGeom>
          <a:solidFill>
            <a:srgbClr val="FFFFFF"/>
          </a:solidFill>
          <a:ln w="9525">
            <a:solidFill>
              <a:srgbClr val="800000"/>
            </a:solidFill>
            <a:miter lim="800000"/>
            <a:headEnd/>
            <a:tailEnd/>
          </a:ln>
          <a:effectLst>
            <a:outerShdw blurRad="40000" dist="23000" dir="5400000" rotWithShape="0">
              <a:srgbClr val="808080">
                <a:alpha val="34998"/>
              </a:srgbClr>
            </a:outerShdw>
          </a:effectLst>
        </p:spPr>
        <p:txBody>
          <a:bodyPr anchor="ctr"/>
          <a:lstStyle/>
          <a:p>
            <a:pPr algn="ctr" fontAlgn="base">
              <a:spcBef>
                <a:spcPct val="0"/>
              </a:spcBef>
              <a:spcAft>
                <a:spcPct val="0"/>
              </a:spcAft>
              <a:defRPr/>
            </a:pPr>
            <a:endParaRPr lang="en-US">
              <a:solidFill>
                <a:srgbClr val="FFFFFF"/>
              </a:solidFill>
              <a:latin typeface="Arial" charset="0"/>
              <a:ea typeface="ＭＳ Ｐゴシック" pitchFamily="-104" charset="-128"/>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899646882"/>
      </p:ext>
    </p:extLst>
  </p:cSld>
  <p:clrMapOvr>
    <a:masterClrMapping/>
  </p:clrMapOvr>
  <mc:AlternateContent xmlns:mc="http://schemas.openxmlformats.org/markup-compatibility/2006" xmlns:p14="http://schemas.microsoft.com/office/powerpoint/2010/main">
    <mc:Choice Requires="p14">
      <p:transition spd="slow" p14:dur="2000" advTm="19976"/>
    </mc:Choice>
    <mc:Fallback xmlns="">
      <p:transition spd="slow" advTm="19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AA0CF62-73B1-3245-AC5C-07BC03F49A49}"/>
              </a:ext>
            </a:extLst>
          </p:cNvPr>
          <p:cNvSpPr txBox="1"/>
          <p:nvPr/>
        </p:nvSpPr>
        <p:spPr>
          <a:xfrm>
            <a:off x="1224937" y="1034433"/>
            <a:ext cx="8921750" cy="584775"/>
          </a:xfrm>
          <a:prstGeom prst="rect">
            <a:avLst/>
          </a:prstGeom>
          <a:noFill/>
        </p:spPr>
        <p:txBody>
          <a:bodyPr wrap="square" rtlCol="0">
            <a:spAutoFit/>
          </a:bodyPr>
          <a:lstStyle/>
          <a:p>
            <a:pPr algn="ctr" fontAlgn="base">
              <a:spcBef>
                <a:spcPct val="0"/>
              </a:spcBef>
              <a:spcAft>
                <a:spcPct val="0"/>
              </a:spcAft>
            </a:pPr>
            <a:r>
              <a:rPr lang="de-DE" sz="3200" b="1" dirty="0" err="1">
                <a:solidFill>
                  <a:srgbClr val="92D050"/>
                </a:solidFill>
                <a:latin typeface="Tahoma" panose="020B0604030504040204" pitchFamily="34" charset="0"/>
                <a:ea typeface="Tahoma" panose="020B0604030504040204" pitchFamily="34" charset="0"/>
                <a:cs typeface="Tahoma" panose="020B0604030504040204" pitchFamily="34" charset="0"/>
              </a:rPr>
              <a:t>Ocular</a:t>
            </a:r>
            <a:r>
              <a:rPr lang="de-DE" sz="3200" b="1" dirty="0">
                <a:solidFill>
                  <a:srgbClr val="92D050"/>
                </a:solidFill>
                <a:latin typeface="Tahoma" panose="020B0604030504040204" pitchFamily="34" charset="0"/>
                <a:ea typeface="Tahoma" panose="020B0604030504040204" pitchFamily="34" charset="0"/>
                <a:cs typeface="Tahoma" panose="020B0604030504040204" pitchFamily="34" charset="0"/>
              </a:rPr>
              <a:t>-</a:t>
            </a:r>
            <a:r>
              <a:rPr lang="lt-LT" sz="3200" b="1" dirty="0">
                <a:solidFill>
                  <a:srgbClr val="92D050"/>
                </a:solidFill>
                <a:latin typeface="Tahoma" panose="020B0604030504040204" pitchFamily="34" charset="0"/>
                <a:ea typeface="Tahoma" panose="020B0604030504040204" pitchFamily="34" charset="0"/>
                <a:cs typeface="Tahoma" panose="020B0604030504040204" pitchFamily="34" charset="0"/>
              </a:rPr>
              <a:t>POCUS</a:t>
            </a:r>
            <a:endParaRPr lang="en-US" sz="3200" b="1" dirty="0">
              <a:solidFill>
                <a:srgbClr val="92D050"/>
              </a:solidFill>
              <a:latin typeface="Tahoma" panose="020B0604030504040204" pitchFamily="34" charset="0"/>
              <a:ea typeface="Tahoma" panose="020B0604030504040204" pitchFamily="34" charset="0"/>
              <a:cs typeface="Tahoma" panose="020B0604030504040204" pitchFamily="34" charset="0"/>
            </a:endParaRPr>
          </a:p>
        </p:txBody>
      </p:sp>
      <p:pic>
        <p:nvPicPr>
          <p:cNvPr id="4" name="Content Placeholder 4">
            <a:extLst>
              <a:ext uri="{FF2B5EF4-FFF2-40B4-BE49-F238E27FC236}">
                <a16:creationId xmlns:a16="http://schemas.microsoft.com/office/drawing/2014/main" id="{EC69360B-5FDC-524C-88E8-5D805ABB51A2}"/>
              </a:ext>
            </a:extLst>
          </p:cNvPr>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t="6364" b="4541"/>
          <a:stretch>
            <a:fillRect/>
          </a:stretch>
        </p:blipFill>
        <p:spPr>
          <a:xfrm>
            <a:off x="1524001" y="2155778"/>
            <a:ext cx="5081120" cy="2546446"/>
          </a:xfrm>
        </p:spPr>
      </p:pic>
      <p:sp>
        <p:nvSpPr>
          <p:cNvPr id="6" name="TextBox 5">
            <a:extLst>
              <a:ext uri="{FF2B5EF4-FFF2-40B4-BE49-F238E27FC236}">
                <a16:creationId xmlns:a16="http://schemas.microsoft.com/office/drawing/2014/main" id="{14CE8593-CF3F-8448-B535-3E7C4C72C65D}"/>
              </a:ext>
            </a:extLst>
          </p:cNvPr>
          <p:cNvSpPr txBox="1"/>
          <p:nvPr/>
        </p:nvSpPr>
        <p:spPr>
          <a:xfrm>
            <a:off x="1626302" y="4700184"/>
            <a:ext cx="4728161" cy="830997"/>
          </a:xfrm>
          <a:prstGeom prst="rect">
            <a:avLst/>
          </a:prstGeom>
          <a:noFill/>
        </p:spPr>
        <p:txBody>
          <a:bodyPr wrap="square">
            <a:spAutoFit/>
          </a:bodyPr>
          <a:lstStyle/>
          <a:p>
            <a:pPr fontAlgn="base">
              <a:spcBef>
                <a:spcPct val="0"/>
              </a:spcBef>
              <a:spcAft>
                <a:spcPct val="0"/>
              </a:spcAft>
              <a:defRPr/>
            </a:pPr>
            <a:r>
              <a:rPr lang="en-US" sz="2400" b="1" dirty="0">
                <a:solidFill>
                  <a:srgbClr val="92D050"/>
                </a:solidFill>
                <a:latin typeface="Tahoma" panose="020B0604030504040204" pitchFamily="34" charset="0"/>
                <a:ea typeface="Tahoma" panose="020B0604030504040204" pitchFamily="34" charset="0"/>
                <a:cs typeface="Tahoma" panose="020B0604030504040204" pitchFamily="34" charset="0"/>
              </a:rPr>
              <a:t>Left </a:t>
            </a:r>
            <a:r>
              <a:rPr lang="en-GB" sz="2400" b="1" dirty="0">
                <a:solidFill>
                  <a:srgbClr val="92D050"/>
                </a:solidFill>
                <a:latin typeface="Tahoma" panose="020B0604030504040204" pitchFamily="34" charset="0"/>
                <a:ea typeface="Tahoma" panose="020B0604030504040204" pitchFamily="34" charset="0"/>
                <a:cs typeface="Tahoma" panose="020B0604030504040204" pitchFamily="34" charset="0"/>
              </a:rPr>
              <a:t>ICA &gt; 70% stenosis</a:t>
            </a:r>
            <a:endParaRPr lang="en-GB" sz="2400" dirty="0">
              <a:solidFill>
                <a:srgbClr val="92D050"/>
              </a:solidFill>
              <a:latin typeface="Arial" charset="0"/>
              <a:ea typeface="MS PGothic" charset="0"/>
              <a:cs typeface="MS PGothic" charset="0"/>
            </a:endParaRPr>
          </a:p>
          <a:p>
            <a:pPr fontAlgn="base">
              <a:spcBef>
                <a:spcPct val="0"/>
              </a:spcBef>
              <a:spcAft>
                <a:spcPct val="0"/>
              </a:spcAft>
              <a:defRPr/>
            </a:pPr>
            <a:endParaRPr lang="en-GB" sz="2400" b="1" dirty="0">
              <a:solidFill>
                <a:srgbClr val="C00000"/>
              </a:solidFill>
              <a:latin typeface="Arial" charset="0"/>
              <a:ea typeface="MS PGothic" charset="0"/>
              <a:cs typeface="MS PGothic" charset="0"/>
            </a:endParaRPr>
          </a:p>
        </p:txBody>
      </p:sp>
      <p:pic>
        <p:nvPicPr>
          <p:cNvPr id="8" name="Picture 5" descr="Kavaliauskiene20190306-ICA sin stentas.jpg">
            <a:extLst>
              <a:ext uri="{FF2B5EF4-FFF2-40B4-BE49-F238E27FC236}">
                <a16:creationId xmlns:a16="http://schemas.microsoft.com/office/drawing/2014/main" id="{81B0133B-A50F-3B45-8F2B-2D8D1A0CDCB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295" t="8150" r="14179" b="21346"/>
          <a:stretch/>
        </p:blipFill>
        <p:spPr bwMode="auto">
          <a:xfrm>
            <a:off x="6477150" y="2155778"/>
            <a:ext cx="4079727" cy="2546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Kavaliauskiene20190306-ICA sin76.20.jpg">
            <a:extLst>
              <a:ext uri="{FF2B5EF4-FFF2-40B4-BE49-F238E27FC236}">
                <a16:creationId xmlns:a16="http://schemas.microsoft.com/office/drawing/2014/main" id="{7ACF274E-4C19-5E4B-9620-2C709CF39A7F}"/>
              </a:ext>
            </a:extLst>
          </p:cNvPr>
          <p:cNvPicPr>
            <a:picLocks noChangeAspect="1"/>
          </p:cNvPicPr>
          <p:nvPr/>
        </p:nvPicPr>
        <p:blipFill>
          <a:blip r:embed="rId7" cstate="print">
            <a:extLst>
              <a:ext uri="{28A0092B-C50C-407E-A947-70E740481C1C}">
                <a14:useLocalDpi xmlns:a14="http://schemas.microsoft.com/office/drawing/2010/main" val="0"/>
              </a:ext>
            </a:extLst>
          </a:blip>
          <a:srcRect l="12720" t="7825" r="4469" b="5426"/>
          <a:stretch>
            <a:fillRect/>
          </a:stretch>
        </p:blipFill>
        <p:spPr bwMode="auto">
          <a:xfrm>
            <a:off x="6344316" y="2155779"/>
            <a:ext cx="4323685" cy="2546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A1E4ED9-7F1B-3442-A7E6-8D6DAACA06FA}"/>
              </a:ext>
            </a:extLst>
          </p:cNvPr>
          <p:cNvSpPr txBox="1"/>
          <p:nvPr/>
        </p:nvSpPr>
        <p:spPr>
          <a:xfrm>
            <a:off x="6417332" y="4715294"/>
            <a:ext cx="3729355" cy="461665"/>
          </a:xfrm>
          <a:prstGeom prst="rect">
            <a:avLst/>
          </a:prstGeom>
          <a:noFill/>
        </p:spPr>
        <p:txBody>
          <a:bodyPr wrap="square" rtlCol="0">
            <a:spAutoFit/>
          </a:bodyPr>
          <a:lstStyle/>
          <a:p>
            <a:pPr fontAlgn="base">
              <a:spcBef>
                <a:spcPct val="0"/>
              </a:spcBef>
              <a:spcAft>
                <a:spcPct val="0"/>
              </a:spcAft>
            </a:pPr>
            <a:r>
              <a:rPr lang="en-US" sz="2400" b="1" dirty="0">
                <a:solidFill>
                  <a:srgbClr val="92D050"/>
                </a:solidFill>
                <a:latin typeface="Tahoma" panose="020B0604030504040204" pitchFamily="34" charset="0"/>
                <a:ea typeface="Tahoma" panose="020B0604030504040204" pitchFamily="34" charset="0"/>
                <a:cs typeface="Tahoma" panose="020B0604030504040204" pitchFamily="34" charset="0"/>
              </a:rPr>
              <a:t>Left </a:t>
            </a:r>
            <a:r>
              <a:rPr lang="en-GB" sz="2400" b="1" dirty="0">
                <a:solidFill>
                  <a:srgbClr val="92D050"/>
                </a:solidFill>
                <a:latin typeface="Tahoma" panose="020B0604030504040204" pitchFamily="34" charset="0"/>
                <a:ea typeface="Tahoma" panose="020B0604030504040204" pitchFamily="34" charset="0"/>
                <a:cs typeface="Tahoma" panose="020B0604030504040204" pitchFamily="34" charset="0"/>
              </a:rPr>
              <a:t>ICA after stenting</a:t>
            </a:r>
            <a:endParaRPr lang="en-US" sz="2400" b="1" dirty="0">
              <a:solidFill>
                <a:srgbClr val="92D050"/>
              </a:solidFill>
              <a:latin typeface="Tahoma" panose="020B0604030504040204" pitchFamily="34" charset="0"/>
              <a:ea typeface="Tahoma" panose="020B0604030504040204" pitchFamily="34" charset="0"/>
              <a:cs typeface="Tahoma" panose="020B0604030504040204" pitchFamily="34"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5104296"/>
      </p:ext>
    </p:extLst>
  </p:cSld>
  <p:clrMapOvr>
    <a:masterClrMapping/>
  </p:clrMapOvr>
  <mc:AlternateContent xmlns:mc="http://schemas.openxmlformats.org/markup-compatibility/2006" xmlns:p14="http://schemas.microsoft.com/office/powerpoint/2010/main">
    <mc:Choice Requires="p14">
      <p:transition spd="slow" p14:dur="2000" advTm="12184"/>
    </mc:Choice>
    <mc:Fallback xmlns="">
      <p:transition spd="slow" advTm="12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ctrTitle"/>
          </p:nvPr>
        </p:nvSpPr>
        <p:spPr>
          <a:xfrm>
            <a:off x="2207568" y="4365104"/>
            <a:ext cx="7772400" cy="1152128"/>
          </a:xfrm>
        </p:spPr>
        <p:txBody>
          <a:bodyPr/>
          <a:lstStyle/>
          <a:p>
            <a:pPr algn="ctr"/>
            <a:r>
              <a:rPr lang="de-DE" sz="3200" b="1" dirty="0">
                <a:latin typeface="Tahoma" panose="020B0604030504040204" pitchFamily="34" charset="0"/>
                <a:ea typeface="Tahoma" panose="020B0604030504040204" pitchFamily="34" charset="0"/>
                <a:cs typeface="Tahoma" panose="020B0604030504040204" pitchFamily="34" charset="0"/>
              </a:rPr>
              <a:t>EXAMINATION OF THE PUPIL</a:t>
            </a:r>
            <a:endParaRPr lang="it-IT" sz="3200" b="1" dirty="0">
              <a:solidFill>
                <a:srgbClr val="013E7A"/>
              </a:solidFill>
              <a:latin typeface="Tahoma" pitchFamily="34" charset="0"/>
              <a:ea typeface="Tahoma" panose="020B0604030504040204" pitchFamily="34" charset="0"/>
              <a:cs typeface="Tahoma" panose="020B0604030504040204" pitchFamily="34" charset="0"/>
            </a:endParaRPr>
          </a:p>
        </p:txBody>
      </p:sp>
      <p:sp>
        <p:nvSpPr>
          <p:cNvPr id="49155" name="Rectangle 3"/>
          <p:cNvSpPr>
            <a:spLocks noGrp="1" noChangeArrowheads="1"/>
          </p:cNvSpPr>
          <p:nvPr>
            <p:ph type="subTitle" idx="1"/>
          </p:nvPr>
        </p:nvSpPr>
        <p:spPr/>
        <p:txBody>
          <a:bodyPr/>
          <a:lstStyle/>
          <a:p>
            <a:endParaRPr lang="it-IT" b="1" dirty="0" smtClean="0"/>
          </a:p>
          <a:p>
            <a:endParaRPr lang="it-IT" b="1" dirty="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63234802"/>
      </p:ext>
    </p:extLst>
  </p:cSld>
  <p:clrMapOvr>
    <a:masterClrMapping/>
  </p:clrMapOvr>
  <mc:AlternateContent xmlns:mc="http://schemas.openxmlformats.org/markup-compatibility/2006" xmlns:p14="http://schemas.microsoft.com/office/powerpoint/2010/main">
    <mc:Choice Requires="p14">
      <p:transition spd="slow" p14:dur="2000" advTm="3624"/>
    </mc:Choice>
    <mc:Fallback xmlns="">
      <p:transition spd="slow" advTm="36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2014721" y="4339498"/>
            <a:ext cx="3577223" cy="1384995"/>
          </a:xfrm>
          <a:prstGeom prst="rect">
            <a:avLst/>
          </a:prstGeom>
        </p:spPr>
        <p:txBody>
          <a:bodyPr wrap="square">
            <a:spAutoFit/>
          </a:bodyPr>
          <a:lstStyle/>
          <a:p>
            <a:pPr marL="342900" indent="-342900" algn="ctr" fontAlgn="base">
              <a:spcBef>
                <a:spcPct val="0"/>
              </a:spcBef>
              <a:spcAft>
                <a:spcPct val="0"/>
              </a:spcAft>
              <a:buFontTx/>
              <a:buAutoNum type="alphaUcParenBoth"/>
            </a:pPr>
            <a:r>
              <a:rPr lang="en-US" sz="1400" b="1" dirty="0">
                <a:solidFill>
                  <a:srgbClr val="000000"/>
                </a:solidFill>
                <a:latin typeface="Tahoma" panose="020B0604030504040204" pitchFamily="34" charset="0"/>
                <a:ea typeface="Tahoma" panose="020B0604030504040204" pitchFamily="34" charset="0"/>
                <a:cs typeface="Tahoma" panose="020B0604030504040204" pitchFamily="34" charset="0"/>
              </a:rPr>
              <a:t>probe starting position; (B) proper angle of the probe for pupil </a:t>
            </a:r>
            <a:r>
              <a:rPr lang="en-US" sz="1400" b="1" dirty="0" err="1">
                <a:solidFill>
                  <a:srgbClr val="000000"/>
                </a:solidFill>
                <a:latin typeface="Tahoma" panose="020B0604030504040204" pitchFamily="34" charset="0"/>
                <a:ea typeface="Tahoma" panose="020B0604030504040204" pitchFamily="34" charset="0"/>
                <a:cs typeface="Tahoma" panose="020B0604030504040204" pitchFamily="34" charset="0"/>
              </a:rPr>
              <a:t>insonation</a:t>
            </a:r>
            <a:r>
              <a:rPr lang="en-US" sz="1400" b="1" dirty="0">
                <a:solidFill>
                  <a:srgbClr val="000000"/>
                </a:solidFill>
                <a:latin typeface="Tahoma" panose="020B0604030504040204" pitchFamily="34" charset="0"/>
                <a:ea typeface="Tahoma" panose="020B0604030504040204" pitchFamily="34" charset="0"/>
                <a:cs typeface="Tahoma" panose="020B0604030504040204" pitchFamily="34" charset="0"/>
              </a:rPr>
              <a:t>; (C) direct PLR testing; (D) consensual PLR testing; (E) CR testing; (F)</a:t>
            </a:r>
            <a:r>
              <a:rPr lang="de-DE" sz="14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de-DE" sz="1400" b="1" dirty="0" err="1">
                <a:solidFill>
                  <a:srgbClr val="000000"/>
                </a:solidFill>
                <a:latin typeface="Tahoma" panose="020B0604030504040204" pitchFamily="34" charset="0"/>
                <a:ea typeface="Tahoma" panose="020B0604030504040204" pitchFamily="34" charset="0"/>
                <a:cs typeface="Tahoma" panose="020B0604030504040204" pitchFamily="34" charset="0"/>
              </a:rPr>
              <a:t>example</a:t>
            </a:r>
            <a:r>
              <a:rPr lang="de-DE" sz="14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de-DE" sz="1400" b="1" dirty="0" err="1">
                <a:solidFill>
                  <a:srgbClr val="000000"/>
                </a:solidFill>
                <a:latin typeface="Tahoma" panose="020B0604030504040204" pitchFamily="34" charset="0"/>
                <a:ea typeface="Tahoma" panose="020B0604030504040204" pitchFamily="34" charset="0"/>
                <a:cs typeface="Tahoma" panose="020B0604030504040204" pitchFamily="34" charset="0"/>
              </a:rPr>
              <a:t>of</a:t>
            </a:r>
            <a:r>
              <a:rPr lang="de-DE" sz="1400" b="1" dirty="0">
                <a:solidFill>
                  <a:srgbClr val="000000"/>
                </a:solidFill>
                <a:latin typeface="Tahoma" panose="020B0604030504040204" pitchFamily="34" charset="0"/>
                <a:ea typeface="Tahoma" panose="020B0604030504040204" pitchFamily="34" charset="0"/>
                <a:cs typeface="Tahoma" panose="020B0604030504040204" pitchFamily="34" charset="0"/>
              </a:rPr>
              <a:t> neck </a:t>
            </a:r>
            <a:r>
              <a:rPr lang="de-DE" sz="1400" b="1" dirty="0" err="1">
                <a:solidFill>
                  <a:srgbClr val="000000"/>
                </a:solidFill>
                <a:latin typeface="Tahoma" panose="020B0604030504040204" pitchFamily="34" charset="0"/>
                <a:ea typeface="Tahoma" panose="020B0604030504040204" pitchFamily="34" charset="0"/>
                <a:cs typeface="Tahoma" panose="020B0604030504040204" pitchFamily="34" charset="0"/>
              </a:rPr>
              <a:t>pinching</a:t>
            </a:r>
            <a:endParaRPr lang="en-US" sz="1400" b="1"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4" name="Rechteck 3"/>
          <p:cNvSpPr/>
          <p:nvPr/>
        </p:nvSpPr>
        <p:spPr>
          <a:xfrm>
            <a:off x="1524000" y="6488668"/>
            <a:ext cx="6084168" cy="369332"/>
          </a:xfrm>
          <a:prstGeom prst="rect">
            <a:avLst/>
          </a:prstGeom>
        </p:spPr>
        <p:txBody>
          <a:bodyPr wrap="square">
            <a:spAutoFit/>
          </a:bodyPr>
          <a:lstStyle/>
          <a:p>
            <a:pPr fontAlgn="base">
              <a:spcBef>
                <a:spcPct val="0"/>
              </a:spcBef>
              <a:spcAft>
                <a:spcPct val="0"/>
              </a:spcAft>
            </a:pPr>
            <a:r>
              <a:rPr lang="de-DE" sz="900" dirty="0" err="1">
                <a:solidFill>
                  <a:srgbClr val="212121"/>
                </a:solidFill>
                <a:latin typeface="Tahoma" panose="020B0604030504040204" pitchFamily="34" charset="0"/>
                <a:ea typeface="Tahoma" panose="020B0604030504040204" pitchFamily="34" charset="0"/>
                <a:cs typeface="Tahoma" panose="020B0604030504040204" pitchFamily="34" charset="0"/>
              </a:rPr>
              <a:t>Farina</a:t>
            </a:r>
            <a:r>
              <a:rPr lang="de-DE" sz="900" dirty="0">
                <a:solidFill>
                  <a:srgbClr val="212121"/>
                </a:solidFill>
                <a:latin typeface="Tahoma" panose="020B0604030504040204" pitchFamily="34" charset="0"/>
                <a:ea typeface="Tahoma" panose="020B0604030504040204" pitchFamily="34" charset="0"/>
                <a:cs typeface="Tahoma" panose="020B0604030504040204" pitchFamily="34" charset="0"/>
              </a:rPr>
              <a:t> S et al Ultrasound </a:t>
            </a:r>
            <a:r>
              <a:rPr lang="de-DE" sz="900" dirty="0" err="1">
                <a:solidFill>
                  <a:srgbClr val="212121"/>
                </a:solidFill>
                <a:latin typeface="Tahoma" panose="020B0604030504040204" pitchFamily="34" charset="0"/>
                <a:ea typeface="Tahoma" panose="020B0604030504040204" pitchFamily="34" charset="0"/>
                <a:cs typeface="Tahoma" panose="020B0604030504040204" pitchFamily="34" charset="0"/>
              </a:rPr>
              <a:t>Examination</a:t>
            </a:r>
            <a:r>
              <a:rPr lang="de-DE" sz="900" dirty="0">
                <a:solidFill>
                  <a:srgbClr val="212121"/>
                </a:solidFill>
                <a:latin typeface="Tahoma" panose="020B0604030504040204" pitchFamily="34" charset="0"/>
                <a:ea typeface="Tahoma" panose="020B0604030504040204" pitchFamily="34" charset="0"/>
                <a:cs typeface="Tahoma" panose="020B0604030504040204" pitchFamily="34" charset="0"/>
              </a:rPr>
              <a:t> </a:t>
            </a:r>
            <a:r>
              <a:rPr lang="de-DE" sz="900" b="1" dirty="0" err="1">
                <a:solidFill>
                  <a:srgbClr val="212121"/>
                </a:solidFill>
                <a:latin typeface="Tahoma" panose="020B0604030504040204" pitchFamily="34" charset="0"/>
                <a:ea typeface="Tahoma" panose="020B0604030504040204" pitchFamily="34" charset="0"/>
                <a:cs typeface="Tahoma" panose="020B0604030504040204" pitchFamily="34" charset="0"/>
              </a:rPr>
              <a:t>of</a:t>
            </a:r>
            <a:r>
              <a:rPr lang="de-DE" sz="900" dirty="0">
                <a:solidFill>
                  <a:srgbClr val="212121"/>
                </a:solidFill>
                <a:latin typeface="Tahoma" panose="020B0604030504040204" pitchFamily="34" charset="0"/>
                <a:ea typeface="Tahoma" panose="020B0604030504040204" pitchFamily="34" charset="0"/>
                <a:cs typeface="Tahoma" panose="020B0604030504040204" pitchFamily="34" charset="0"/>
              </a:rPr>
              <a:t> </a:t>
            </a:r>
            <a:r>
              <a:rPr lang="de-DE" sz="900" dirty="0" err="1">
                <a:solidFill>
                  <a:srgbClr val="212121"/>
                </a:solidFill>
                <a:latin typeface="Tahoma" panose="020B0604030504040204" pitchFamily="34" charset="0"/>
                <a:ea typeface="Tahoma" panose="020B0604030504040204" pitchFamily="34" charset="0"/>
                <a:cs typeface="Tahoma" panose="020B0604030504040204" pitchFamily="34" charset="0"/>
              </a:rPr>
              <a:t>the</a:t>
            </a:r>
            <a:r>
              <a:rPr lang="de-DE" sz="900" dirty="0">
                <a:solidFill>
                  <a:srgbClr val="212121"/>
                </a:solidFill>
                <a:latin typeface="Tahoma" panose="020B0604030504040204" pitchFamily="34" charset="0"/>
                <a:ea typeface="Tahoma" panose="020B0604030504040204" pitchFamily="34" charset="0"/>
                <a:cs typeface="Tahoma" panose="020B0604030504040204" pitchFamily="34" charset="0"/>
              </a:rPr>
              <a:t> </a:t>
            </a:r>
            <a:r>
              <a:rPr lang="de-DE" sz="900" dirty="0" err="1">
                <a:solidFill>
                  <a:srgbClr val="212121"/>
                </a:solidFill>
                <a:latin typeface="Tahoma" panose="020B0604030504040204" pitchFamily="34" charset="0"/>
                <a:ea typeface="Tahoma" panose="020B0604030504040204" pitchFamily="34" charset="0"/>
                <a:cs typeface="Tahoma" panose="020B0604030504040204" pitchFamily="34" charset="0"/>
              </a:rPr>
              <a:t>Pupil</a:t>
            </a:r>
            <a:r>
              <a:rPr lang="de-DE" sz="900" dirty="0">
                <a:solidFill>
                  <a:srgbClr val="212121"/>
                </a:solidFill>
                <a:latin typeface="Tahoma" panose="020B0604030504040204" pitchFamily="34" charset="0"/>
                <a:ea typeface="Tahoma" panose="020B0604030504040204" pitchFamily="34" charset="0"/>
                <a:cs typeface="Tahoma" panose="020B0604030504040204" pitchFamily="34" charset="0"/>
              </a:rPr>
              <a:t> - A New Tool </a:t>
            </a:r>
            <a:r>
              <a:rPr lang="de-DE" sz="900" dirty="0" err="1">
                <a:solidFill>
                  <a:srgbClr val="212121"/>
                </a:solidFill>
                <a:latin typeface="Tahoma" panose="020B0604030504040204" pitchFamily="34" charset="0"/>
                <a:ea typeface="Tahoma" panose="020B0604030504040204" pitchFamily="34" charset="0"/>
                <a:cs typeface="Tahoma" panose="020B0604030504040204" pitchFamily="34" charset="0"/>
              </a:rPr>
              <a:t>for</a:t>
            </a:r>
            <a:r>
              <a:rPr lang="de-DE" sz="900" dirty="0">
                <a:solidFill>
                  <a:srgbClr val="212121"/>
                </a:solidFill>
                <a:latin typeface="Tahoma" panose="020B0604030504040204" pitchFamily="34" charset="0"/>
                <a:ea typeface="Tahoma" panose="020B0604030504040204" pitchFamily="34" charset="0"/>
                <a:cs typeface="Tahoma" panose="020B0604030504040204" pitchFamily="34" charset="0"/>
              </a:rPr>
              <a:t> </a:t>
            </a:r>
            <a:r>
              <a:rPr lang="de-DE" sz="900" dirty="0" err="1">
                <a:solidFill>
                  <a:srgbClr val="212121"/>
                </a:solidFill>
                <a:latin typeface="Tahoma" panose="020B0604030504040204" pitchFamily="34" charset="0"/>
                <a:ea typeface="Tahoma" panose="020B0604030504040204" pitchFamily="34" charset="0"/>
                <a:cs typeface="Tahoma" panose="020B0604030504040204" pitchFamily="34" charset="0"/>
              </a:rPr>
              <a:t>the</a:t>
            </a:r>
            <a:r>
              <a:rPr lang="de-DE" sz="900" dirty="0">
                <a:solidFill>
                  <a:srgbClr val="212121"/>
                </a:solidFill>
                <a:latin typeface="Tahoma" panose="020B0604030504040204" pitchFamily="34" charset="0"/>
                <a:ea typeface="Tahoma" panose="020B0604030504040204" pitchFamily="34" charset="0"/>
                <a:cs typeface="Tahoma" panose="020B0604030504040204" pitchFamily="34" charset="0"/>
              </a:rPr>
              <a:t> Neuro-</a:t>
            </a:r>
            <a:r>
              <a:rPr lang="de-DE" sz="900" dirty="0" err="1">
                <a:solidFill>
                  <a:srgbClr val="212121"/>
                </a:solidFill>
                <a:latin typeface="Tahoma" panose="020B0604030504040204" pitchFamily="34" charset="0"/>
                <a:ea typeface="Tahoma" panose="020B0604030504040204" pitchFamily="34" charset="0"/>
                <a:cs typeface="Tahoma" panose="020B0604030504040204" pitchFamily="34" charset="0"/>
              </a:rPr>
              <a:t>Ophthalmological</a:t>
            </a:r>
            <a:r>
              <a:rPr lang="de-DE" sz="900" dirty="0">
                <a:solidFill>
                  <a:srgbClr val="212121"/>
                </a:solidFill>
                <a:latin typeface="Tahoma" panose="020B0604030504040204" pitchFamily="34" charset="0"/>
                <a:ea typeface="Tahoma" panose="020B0604030504040204" pitchFamily="34" charset="0"/>
                <a:cs typeface="Tahoma" panose="020B0604030504040204" pitchFamily="34" charset="0"/>
              </a:rPr>
              <a:t> Assessment. Ultraschall Med. 2021 Feb;42(1):84-91.</a:t>
            </a:r>
            <a:endParaRPr lang="de-DE" sz="9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5" name="Rechteck 4"/>
          <p:cNvSpPr/>
          <p:nvPr/>
        </p:nvSpPr>
        <p:spPr>
          <a:xfrm>
            <a:off x="4007768" y="1300118"/>
            <a:ext cx="4455066" cy="400110"/>
          </a:xfrm>
          <a:prstGeom prst="rect">
            <a:avLst/>
          </a:prstGeom>
        </p:spPr>
        <p:txBody>
          <a:bodyPr wrap="none">
            <a:spAutoFit/>
          </a:bodyPr>
          <a:lstStyle/>
          <a:p>
            <a:pPr fontAlgn="base">
              <a:spcBef>
                <a:spcPct val="0"/>
              </a:spcBef>
              <a:spcAft>
                <a:spcPct val="0"/>
              </a:spcAft>
            </a:pPr>
            <a:r>
              <a:rPr lang="de-DE" sz="2000" b="1" dirty="0">
                <a:solidFill>
                  <a:srgbClr val="000000"/>
                </a:solidFill>
                <a:latin typeface="Tahoma" panose="020B0604030504040204" pitchFamily="34" charset="0"/>
                <a:ea typeface="Tahoma" panose="020B0604030504040204" pitchFamily="34" charset="0"/>
                <a:cs typeface="Tahoma" panose="020B0604030504040204" pitchFamily="34" charset="0"/>
              </a:rPr>
              <a:t>Ultrasound </a:t>
            </a:r>
            <a:r>
              <a:rPr lang="de-DE" sz="2000" b="1" dirty="0" err="1">
                <a:solidFill>
                  <a:srgbClr val="000000"/>
                </a:solidFill>
                <a:latin typeface="Tahoma" panose="020B0604030504040204" pitchFamily="34" charset="0"/>
                <a:ea typeface="Tahoma" panose="020B0604030504040204" pitchFamily="34" charset="0"/>
                <a:cs typeface="Tahoma" panose="020B0604030504040204" pitchFamily="34" charset="0"/>
              </a:rPr>
              <a:t>pupillary</a:t>
            </a:r>
            <a:r>
              <a:rPr lang="de-DE" sz="20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de-DE" sz="2000" b="1" dirty="0" err="1">
                <a:solidFill>
                  <a:srgbClr val="000000"/>
                </a:solidFill>
                <a:latin typeface="Tahoma" panose="020B0604030504040204" pitchFamily="34" charset="0"/>
                <a:ea typeface="Tahoma" panose="020B0604030504040204" pitchFamily="34" charset="0"/>
                <a:cs typeface="Tahoma" panose="020B0604030504040204" pitchFamily="34" charset="0"/>
              </a:rPr>
              <a:t>assessment</a:t>
            </a:r>
            <a:r>
              <a:rPr lang="de-DE" sz="2000" b="1" dirty="0">
                <a:solidFill>
                  <a:srgbClr val="000000"/>
                </a:solidFill>
                <a:latin typeface="Tahoma" panose="020B0604030504040204" pitchFamily="34" charset="0"/>
                <a:ea typeface="Tahoma" panose="020B0604030504040204" pitchFamily="34" charset="0"/>
                <a:cs typeface="Tahoma" panose="020B0604030504040204" pitchFamily="34" charset="0"/>
              </a:rPr>
              <a:t> </a:t>
            </a:r>
          </a:p>
        </p:txBody>
      </p:sp>
      <p:pic>
        <p:nvPicPr>
          <p:cNvPr id="9" name="Inhaltsplatzhalter 8"/>
          <p:cNvPicPr>
            <a:picLocks noGrp="1" noChangeAspect="1"/>
          </p:cNvPicPr>
          <p:nvPr>
            <p:ph sz="half" idx="1"/>
          </p:nvPr>
        </p:nvPicPr>
        <p:blipFill>
          <a:blip r:embed="rId5"/>
          <a:stretch>
            <a:fillRect/>
          </a:stretch>
        </p:blipFill>
        <p:spPr>
          <a:xfrm>
            <a:off x="1969427" y="2321358"/>
            <a:ext cx="4027487" cy="2008123"/>
          </a:xfrm>
          <a:prstGeom prst="rect">
            <a:avLst/>
          </a:prstGeom>
        </p:spPr>
      </p:pic>
      <p:pic>
        <p:nvPicPr>
          <p:cNvPr id="10" name="Inhaltsplatzhalter 9"/>
          <p:cNvPicPr>
            <a:picLocks noGrp="1" noChangeAspect="1"/>
          </p:cNvPicPr>
          <p:nvPr>
            <p:ph sz="half" idx="2"/>
          </p:nvPr>
        </p:nvPicPr>
        <p:blipFill>
          <a:blip r:embed="rId6"/>
          <a:stretch>
            <a:fillRect/>
          </a:stretch>
        </p:blipFill>
        <p:spPr>
          <a:xfrm>
            <a:off x="6021511" y="2253074"/>
            <a:ext cx="4027488" cy="2144690"/>
          </a:xfrm>
          <a:prstGeom prst="rect">
            <a:avLst/>
          </a:prstGeom>
        </p:spPr>
      </p:pic>
      <p:sp>
        <p:nvSpPr>
          <p:cNvPr id="11" name="Rechteck 10"/>
          <p:cNvSpPr/>
          <p:nvPr/>
        </p:nvSpPr>
        <p:spPr>
          <a:xfrm>
            <a:off x="6021511" y="4438751"/>
            <a:ext cx="4572000" cy="1384995"/>
          </a:xfrm>
          <a:prstGeom prst="rect">
            <a:avLst/>
          </a:prstGeom>
        </p:spPr>
        <p:txBody>
          <a:bodyPr>
            <a:spAutoFit/>
          </a:bodyPr>
          <a:lstStyle/>
          <a:p>
            <a:pPr fontAlgn="base">
              <a:spcBef>
                <a:spcPct val="0"/>
              </a:spcBef>
              <a:spcAft>
                <a:spcPct val="0"/>
              </a:spcAft>
            </a:pPr>
            <a:r>
              <a:rPr lang="en-US" sz="1400" b="1" dirty="0">
                <a:solidFill>
                  <a:srgbClr val="000000"/>
                </a:solidFill>
                <a:latin typeface="Tahoma" panose="020B0604030504040204" pitchFamily="34" charset="0"/>
                <a:ea typeface="Tahoma" panose="020B0604030504040204" pitchFamily="34" charset="0"/>
                <a:cs typeface="Tahoma" panose="020B0604030504040204" pitchFamily="34" charset="0"/>
              </a:rPr>
              <a:t>Ultrasound pupillary assessment. (A) PD at rest in B-mode imaging; (B) example of measurement of PD; (C) PD after ipsilateral PLR; (D) PD after CR; (E) continuous m-Mode recording of PLR; (F) continuous m-Mode recording of PLR</a:t>
            </a:r>
            <a:endParaRPr lang="de-DE" sz="1400" b="1"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8758872"/>
      </p:ext>
    </p:extLst>
  </p:cSld>
  <p:clrMapOvr>
    <a:masterClrMapping/>
  </p:clrMapOvr>
  <mc:AlternateContent xmlns:mc="http://schemas.openxmlformats.org/markup-compatibility/2006" xmlns:p14="http://schemas.microsoft.com/office/powerpoint/2010/main">
    <mc:Choice Requires="p14">
      <p:transition spd="slow" p14:dur="2000" advTm="18328"/>
    </mc:Choice>
    <mc:Fallback xmlns="">
      <p:transition spd="slow" advTm="18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4"/>
          <a:stretch>
            <a:fillRect/>
          </a:stretch>
        </p:blipFill>
        <p:spPr>
          <a:xfrm>
            <a:off x="2999656" y="908721"/>
            <a:ext cx="6172200" cy="5229225"/>
          </a:xfrm>
          <a:prstGeom prst="rect">
            <a:avLst/>
          </a:prstGeom>
        </p:spPr>
      </p:pic>
      <p:pic>
        <p:nvPicPr>
          <p:cNvPr id="2" name="Grafik 1"/>
          <p:cNvPicPr>
            <a:picLocks noChangeAspect="1"/>
          </p:cNvPicPr>
          <p:nvPr/>
        </p:nvPicPr>
        <p:blipFill>
          <a:blip r:embed="rId5"/>
          <a:stretch>
            <a:fillRect/>
          </a:stretch>
        </p:blipFill>
        <p:spPr>
          <a:xfrm>
            <a:off x="0" y="6432840"/>
            <a:ext cx="7941668" cy="42516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36802862"/>
      </p:ext>
    </p:extLst>
  </p:cSld>
  <p:clrMapOvr>
    <a:masterClrMapping/>
  </p:clrMapOvr>
  <mc:AlternateContent xmlns:mc="http://schemas.openxmlformats.org/markup-compatibility/2006" xmlns:p14="http://schemas.microsoft.com/office/powerpoint/2010/main">
    <mc:Choice Requires="p14">
      <p:transition spd="slow" p14:dur="2000" advTm="19545"/>
    </mc:Choice>
    <mc:Fallback xmlns="">
      <p:transition spd="slow" advTm="19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94801" y="3249982"/>
            <a:ext cx="8839200" cy="720080"/>
          </a:xfrm>
        </p:spPr>
        <p:txBody>
          <a:bodyPr/>
          <a:lstStyle/>
          <a:p>
            <a:pPr algn="ctr"/>
            <a:r>
              <a:rPr lang="de-DE" sz="3200" b="1" dirty="0">
                <a:latin typeface="Tahoma" pitchFamily="34" charset="0"/>
                <a:ea typeface="Tahoma" pitchFamily="34" charset="0"/>
                <a:cs typeface="Tahoma" pitchFamily="34" charset="0"/>
              </a:rPr>
              <a:t>PERSPECTIVES</a:t>
            </a:r>
            <a:endParaRPr lang="de-DE" sz="2400" b="1" dirty="0">
              <a:latin typeface="Tahoma" pitchFamily="34" charset="0"/>
              <a:ea typeface="Tahoma" pitchFamily="34" charset="0"/>
              <a:cs typeface="Tahoma" pitchFamily="34"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95291486"/>
      </p:ext>
    </p:extLst>
  </p:cSld>
  <p:clrMapOvr>
    <a:masterClrMapping/>
  </p:clrMapOvr>
  <mc:AlternateContent xmlns:mc="http://schemas.openxmlformats.org/markup-compatibility/2006" xmlns:p14="http://schemas.microsoft.com/office/powerpoint/2010/main">
    <mc:Choice Requires="p14">
      <p:transition spd="slow" p14:dur="2000" advTm="1456"/>
    </mc:Choice>
    <mc:Fallback xmlns="">
      <p:transition spd="slow" advTm="1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 y="345688"/>
            <a:ext cx="10783229" cy="1059365"/>
          </a:xfrm>
        </p:spPr>
        <p:txBody>
          <a:bodyPr>
            <a:normAutofit/>
          </a:bodyPr>
          <a:lstStyle/>
          <a:p>
            <a:pPr algn="ctr"/>
            <a:r>
              <a:rPr lang="de-DE" sz="2400" b="1" dirty="0" smtClean="0">
                <a:solidFill>
                  <a:srgbClr val="013E7A"/>
                </a:solidFill>
                <a:latin typeface="Tahoma" pitchFamily="34" charset="0"/>
              </a:rPr>
              <a:t>PERSPECTIVES</a:t>
            </a:r>
            <a:endParaRPr lang="it-IT" sz="2400" b="1" dirty="0"/>
          </a:p>
        </p:txBody>
      </p:sp>
      <p:pic>
        <p:nvPicPr>
          <p:cNvPr id="717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093"/>
          <a:stretch/>
        </p:blipFill>
        <p:spPr bwMode="auto">
          <a:xfrm>
            <a:off x="-662564" y="1405053"/>
            <a:ext cx="3994667" cy="3564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Grafik 2"/>
          <p:cNvPicPr>
            <a:picLocks noChangeAspect="1"/>
          </p:cNvPicPr>
          <p:nvPr/>
        </p:nvPicPr>
        <p:blipFill>
          <a:blip r:embed="rId5"/>
          <a:stretch>
            <a:fillRect/>
          </a:stretch>
        </p:blipFill>
        <p:spPr>
          <a:xfrm>
            <a:off x="5824543" y="1145046"/>
            <a:ext cx="5962405" cy="2042337"/>
          </a:xfrm>
          <a:prstGeom prst="rect">
            <a:avLst/>
          </a:prstGeom>
        </p:spPr>
      </p:pic>
      <p:pic>
        <p:nvPicPr>
          <p:cNvPr id="4" name="Grafik 3"/>
          <p:cNvPicPr>
            <a:picLocks noChangeAspect="1"/>
          </p:cNvPicPr>
          <p:nvPr/>
        </p:nvPicPr>
        <p:blipFill>
          <a:blip r:embed="rId6"/>
          <a:stretch>
            <a:fillRect/>
          </a:stretch>
        </p:blipFill>
        <p:spPr>
          <a:xfrm>
            <a:off x="8196146" y="3414131"/>
            <a:ext cx="4089365" cy="3271492"/>
          </a:xfrm>
          <a:prstGeom prst="rect">
            <a:avLst/>
          </a:prstGeom>
        </p:spPr>
      </p:pic>
      <p:sp>
        <p:nvSpPr>
          <p:cNvPr id="6" name="Rechteck 5"/>
          <p:cNvSpPr/>
          <p:nvPr/>
        </p:nvSpPr>
        <p:spPr>
          <a:xfrm>
            <a:off x="0" y="4505616"/>
            <a:ext cx="8106938" cy="861774"/>
          </a:xfrm>
          <a:prstGeom prst="rect">
            <a:avLst/>
          </a:prstGeom>
        </p:spPr>
        <p:txBody>
          <a:bodyPr wrap="square">
            <a:spAutoFit/>
          </a:bodyPr>
          <a:lstStyle/>
          <a:p>
            <a:r>
              <a:rPr lang="en-US" sz="1600" dirty="0"/>
              <a:t>Automatic Optic Nerve Measurement: A New Tool to Standardize Optic Nerve Assessment in Ultrasound B-Mode </a:t>
            </a:r>
            <a:r>
              <a:rPr lang="en-US" sz="1600" dirty="0" smtClean="0"/>
              <a:t>Images </a:t>
            </a:r>
            <a:r>
              <a:rPr lang="en-US" sz="1600" u="sng" dirty="0">
                <a:hlinkClick r:id="rId7" tooltip="Go to Ultrasound in Medicine &amp; Biology on ScienceDirect"/>
              </a:rPr>
              <a:t>Ultrasound in Medicine &amp; Biology</a:t>
            </a:r>
            <a:endParaRPr lang="en-US" sz="1600" dirty="0"/>
          </a:p>
          <a:p>
            <a:r>
              <a:rPr lang="en-US" sz="1600" dirty="0">
                <a:hlinkClick r:id="rId8" tooltip="Go to table of contents for this volume/issue"/>
              </a:rPr>
              <a:t>Volume 46, Issue 6</a:t>
            </a:r>
            <a:r>
              <a:rPr lang="en-US" sz="1600" dirty="0"/>
              <a:t>, </a:t>
            </a:r>
            <a:r>
              <a:rPr lang="en-US" sz="1600" dirty="0" smtClean="0"/>
              <a:t> 2020</a:t>
            </a:r>
            <a:endParaRPr lang="de-DE" sz="1600" dirty="0"/>
          </a:p>
        </p:txBody>
      </p:sp>
      <p:sp>
        <p:nvSpPr>
          <p:cNvPr id="7" name="Rechteck 6"/>
          <p:cNvSpPr/>
          <p:nvPr/>
        </p:nvSpPr>
        <p:spPr>
          <a:xfrm>
            <a:off x="-1" y="6211669"/>
            <a:ext cx="6096000" cy="646331"/>
          </a:xfrm>
          <a:prstGeom prst="rect">
            <a:avLst/>
          </a:prstGeom>
        </p:spPr>
        <p:txBody>
          <a:bodyPr>
            <a:spAutoFit/>
          </a:bodyPr>
          <a:lstStyle/>
          <a:p>
            <a:pPr lvl="0"/>
            <a:r>
              <a:rPr lang="de-DE" dirty="0" err="1">
                <a:solidFill>
                  <a:prstClr val="black"/>
                </a:solidFill>
              </a:rPr>
              <a:t>Koraysha</a:t>
            </a:r>
            <a:r>
              <a:rPr lang="de-DE" dirty="0">
                <a:solidFill>
                  <a:prstClr val="black"/>
                </a:solidFill>
              </a:rPr>
              <a:t> NA, et </a:t>
            </a:r>
            <a:r>
              <a:rPr lang="de-DE" dirty="0" err="1">
                <a:solidFill>
                  <a:prstClr val="black"/>
                </a:solidFill>
              </a:rPr>
              <a:t>alNeuropsychiatr</a:t>
            </a:r>
            <a:r>
              <a:rPr lang="de-DE" dirty="0">
                <a:solidFill>
                  <a:prstClr val="black"/>
                </a:solidFill>
              </a:rPr>
              <a:t> Dis </a:t>
            </a:r>
            <a:r>
              <a:rPr lang="de-DE" dirty="0" err="1">
                <a:solidFill>
                  <a:prstClr val="black"/>
                </a:solidFill>
              </a:rPr>
              <a:t>Treat</a:t>
            </a:r>
            <a:r>
              <a:rPr lang="de-DE" dirty="0">
                <a:solidFill>
                  <a:prstClr val="black"/>
                </a:solidFill>
              </a:rPr>
              <a:t>. 2019 </a:t>
            </a:r>
          </a:p>
          <a:p>
            <a:pPr lvl="0"/>
            <a:r>
              <a:rPr lang="de-DE" dirty="0" err="1" smtClean="0">
                <a:solidFill>
                  <a:prstClr val="black"/>
                </a:solidFill>
              </a:rPr>
              <a:t>Candeliere</a:t>
            </a:r>
            <a:r>
              <a:rPr lang="de-DE" dirty="0" smtClean="0">
                <a:solidFill>
                  <a:prstClr val="black"/>
                </a:solidFill>
              </a:rPr>
              <a:t> </a:t>
            </a:r>
            <a:r>
              <a:rPr lang="de-DE" dirty="0">
                <a:solidFill>
                  <a:prstClr val="black"/>
                </a:solidFill>
              </a:rPr>
              <a:t>et al. Acta </a:t>
            </a:r>
            <a:r>
              <a:rPr lang="de-DE" dirty="0" err="1">
                <a:solidFill>
                  <a:prstClr val="black"/>
                </a:solidFill>
              </a:rPr>
              <a:t>Neurol</a:t>
            </a:r>
            <a:r>
              <a:rPr lang="de-DE" dirty="0">
                <a:solidFill>
                  <a:prstClr val="black"/>
                </a:solidFill>
              </a:rPr>
              <a:t> </a:t>
            </a:r>
            <a:r>
              <a:rPr lang="de-DE" dirty="0" err="1">
                <a:solidFill>
                  <a:prstClr val="black"/>
                </a:solidFill>
              </a:rPr>
              <a:t>Scand</a:t>
            </a:r>
            <a:r>
              <a:rPr lang="de-DE" dirty="0">
                <a:solidFill>
                  <a:prstClr val="black"/>
                </a:solidFill>
              </a:rPr>
              <a:t>. 2018 </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46715463"/>
      </p:ext>
    </p:extLst>
  </p:cSld>
  <p:clrMapOvr>
    <a:masterClrMapping/>
  </p:clrMapOvr>
  <mc:AlternateContent xmlns:mc="http://schemas.openxmlformats.org/markup-compatibility/2006" xmlns:p14="http://schemas.microsoft.com/office/powerpoint/2010/main">
    <mc:Choice Requires="p14">
      <p:transition spd="slow" p14:dur="2000" advTm="19977"/>
    </mc:Choice>
    <mc:Fallback xmlns="">
      <p:transition spd="slow" advTm="19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4"/>
          <a:stretch>
            <a:fillRect/>
          </a:stretch>
        </p:blipFill>
        <p:spPr>
          <a:xfrm>
            <a:off x="1527465" y="1312318"/>
            <a:ext cx="8769926" cy="3768725"/>
          </a:xfrm>
          <a:prstGeom prst="rect">
            <a:avLst/>
          </a:prstGeom>
        </p:spPr>
      </p:pic>
      <p:sp>
        <p:nvSpPr>
          <p:cNvPr id="3" name="Rechteck 2"/>
          <p:cNvSpPr/>
          <p:nvPr/>
        </p:nvSpPr>
        <p:spPr>
          <a:xfrm>
            <a:off x="303722" y="573654"/>
            <a:ext cx="3432350" cy="369332"/>
          </a:xfrm>
          <a:prstGeom prst="rect">
            <a:avLst/>
          </a:prstGeom>
        </p:spPr>
        <p:txBody>
          <a:bodyPr wrap="none">
            <a:spAutoFit/>
          </a:bodyPr>
          <a:lstStyle/>
          <a:p>
            <a:r>
              <a:rPr lang="de-DE" dirty="0"/>
              <a:t>piergiorgio.lochner@gmail.com </a:t>
            </a:r>
          </a:p>
        </p:txBody>
      </p:sp>
      <p:sp>
        <p:nvSpPr>
          <p:cNvPr id="4" name="Rechteck 3"/>
          <p:cNvSpPr/>
          <p:nvPr/>
        </p:nvSpPr>
        <p:spPr>
          <a:xfrm>
            <a:off x="401444" y="6211669"/>
            <a:ext cx="11686477" cy="646331"/>
          </a:xfrm>
          <a:prstGeom prst="rect">
            <a:avLst/>
          </a:prstGeom>
        </p:spPr>
        <p:txBody>
          <a:bodyPr wrap="square">
            <a:spAutoFit/>
          </a:bodyPr>
          <a:lstStyle/>
          <a:p>
            <a:pPr fontAlgn="base">
              <a:spcBef>
                <a:spcPct val="0"/>
              </a:spcBef>
              <a:spcAft>
                <a:spcPct val="0"/>
              </a:spcAft>
            </a:pPr>
            <a:r>
              <a:rPr lang="en-US" dirty="0" smtClean="0">
                <a:latin typeface="Arial" charset="0"/>
                <a:ea typeface="ＭＳ Ｐゴシック" pitchFamily="-104" charset="-128"/>
              </a:rPr>
              <a:t>Optic </a:t>
            </a:r>
            <a:r>
              <a:rPr lang="en-US" dirty="0">
                <a:latin typeface="Arial" charset="0"/>
                <a:ea typeface="ＭＳ Ｐゴシック" pitchFamily="-104" charset="-128"/>
              </a:rPr>
              <a:t>nerve sheath diameter: present and future perspectives for neurologists and critical care physicians. </a:t>
            </a:r>
            <a:r>
              <a:rPr lang="en-US" dirty="0" err="1">
                <a:latin typeface="Arial" charset="0"/>
                <a:ea typeface="ＭＳ Ｐゴシック" pitchFamily="-104" charset="-128"/>
              </a:rPr>
              <a:t>Neurol</a:t>
            </a:r>
            <a:r>
              <a:rPr lang="en-US" dirty="0">
                <a:latin typeface="Arial" charset="0"/>
                <a:ea typeface="ＭＳ Ｐゴシック" pitchFamily="-104" charset="-128"/>
              </a:rPr>
              <a:t> </a:t>
            </a:r>
            <a:r>
              <a:rPr lang="en-US" dirty="0" err="1">
                <a:latin typeface="Arial" charset="0"/>
                <a:ea typeface="ＭＳ Ｐゴシック" pitchFamily="-104" charset="-128"/>
              </a:rPr>
              <a:t>Sci</a:t>
            </a:r>
            <a:r>
              <a:rPr lang="en-US" dirty="0">
                <a:latin typeface="Arial" charset="0"/>
                <a:ea typeface="ＭＳ Ｐゴシック" pitchFamily="-104" charset="-128"/>
              </a:rPr>
              <a:t> </a:t>
            </a:r>
            <a:r>
              <a:rPr lang="en-US" dirty="0" smtClean="0">
                <a:latin typeface="Arial" charset="0"/>
                <a:ea typeface="ＭＳ Ｐゴシック" pitchFamily="-104" charset="-128"/>
              </a:rPr>
              <a:t>(2019</a:t>
            </a:r>
            <a:r>
              <a:rPr lang="en-US" dirty="0">
                <a:latin typeface="Arial" charset="0"/>
                <a:ea typeface="ＭＳ Ｐゴシック" pitchFamily="-104" charset="-128"/>
              </a:rPr>
              <a:t>).</a:t>
            </a:r>
            <a:endParaRPr lang="de-DE" dirty="0">
              <a:latin typeface="Arial" charset="0"/>
              <a:ea typeface="ＭＳ Ｐゴシック" pitchFamily="-104" charset="-12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5666127"/>
      </p:ext>
    </p:extLst>
  </p:cSld>
  <p:clrMapOvr>
    <a:masterClrMapping/>
  </p:clrMapOvr>
  <p:transition spd="med" advTm="203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ctrTitle"/>
          </p:nvPr>
        </p:nvSpPr>
        <p:spPr>
          <a:xfrm>
            <a:off x="1834477" y="2378885"/>
            <a:ext cx="7772400" cy="1512168"/>
          </a:xfrm>
        </p:spPr>
        <p:txBody>
          <a:bodyPr/>
          <a:lstStyle/>
          <a:p>
            <a:pPr algn="ctr"/>
            <a:r>
              <a:rPr lang="de-DE" sz="3200" b="1" dirty="0">
                <a:latin typeface="Tahoma" panose="020B0604030504040204" pitchFamily="34" charset="0"/>
                <a:ea typeface="Tahoma" panose="020B0604030504040204" pitchFamily="34" charset="0"/>
                <a:cs typeface="Tahoma" panose="020B0604030504040204" pitchFamily="34" charset="0"/>
              </a:rPr>
              <a:t>OCULAR PATHOLOGY</a:t>
            </a:r>
            <a:endParaRPr lang="it-IT" sz="3200" b="1" dirty="0">
              <a:latin typeface="Tahoma" panose="020B0604030504040204" pitchFamily="34" charset="0"/>
              <a:ea typeface="Tahoma" panose="020B0604030504040204" pitchFamily="34" charset="0"/>
              <a:cs typeface="Tahoma" panose="020B0604030504040204" pitchFamily="34" charset="0"/>
            </a:endParaRPr>
          </a:p>
        </p:txBody>
      </p:sp>
      <p:sp>
        <p:nvSpPr>
          <p:cNvPr id="49155" name="Rectangle 3"/>
          <p:cNvSpPr>
            <a:spLocks noGrp="1" noChangeArrowheads="1"/>
          </p:cNvSpPr>
          <p:nvPr>
            <p:ph type="subTitle" idx="1"/>
          </p:nvPr>
        </p:nvSpPr>
        <p:spPr/>
        <p:txBody>
          <a:bodyPr/>
          <a:lstStyle/>
          <a:p>
            <a:endParaRPr lang="it-IT" b="1" dirty="0" smtClean="0"/>
          </a:p>
          <a:p>
            <a:endParaRPr lang="it-IT" b="1" dirty="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69237821"/>
      </p:ext>
    </p:extLst>
  </p:cSld>
  <p:clrMapOvr>
    <a:masterClrMapping/>
  </p:clrMapOvr>
  <mc:AlternateContent xmlns:mc="http://schemas.openxmlformats.org/markup-compatibility/2006" xmlns:p14="http://schemas.microsoft.com/office/powerpoint/2010/main">
    <mc:Choice Requires="p14">
      <p:transition spd="slow" p14:dur="2000" advTm="1231"/>
    </mc:Choice>
    <mc:Fallback xmlns="">
      <p:transition spd="slow" advTm="1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1663" y="5517232"/>
            <a:ext cx="10501927" cy="1124868"/>
          </a:xfrm>
        </p:spPr>
        <p:txBody>
          <a:bodyPr>
            <a:noAutofit/>
          </a:bodyPr>
          <a:lstStyle/>
          <a:p>
            <a:r>
              <a:rPr lang="en-US" sz="1400" b="1" dirty="0">
                <a:solidFill>
                  <a:srgbClr val="92D050"/>
                </a:solidFill>
                <a:latin typeface="Tahoma" panose="020B0604030504040204" pitchFamily="34" charset="0"/>
                <a:ea typeface="Tahoma" panose="020B0604030504040204" pitchFamily="34" charset="0"/>
                <a:cs typeface="Tahoma" panose="020B0604030504040204" pitchFamily="34" charset="0"/>
              </a:rPr>
              <a:t>A Partial lens dislocation (arrow) </a:t>
            </a:r>
            <a:r>
              <a:rPr lang="en-US" sz="1400" b="1" dirty="0" smtClean="0">
                <a:solidFill>
                  <a:srgbClr val="92D050"/>
                </a:solidFill>
                <a:latin typeface="Tahoma" panose="020B0604030504040204" pitchFamily="34" charset="0"/>
                <a:ea typeface="Tahoma" panose="020B0604030504040204" pitchFamily="34" charset="0"/>
                <a:cs typeface="Tahoma" panose="020B0604030504040204" pitchFamily="34" charset="0"/>
              </a:rPr>
              <a:t/>
            </a:r>
            <a:br>
              <a:rPr lang="en-US" sz="1400" b="1" dirty="0" smtClean="0">
                <a:solidFill>
                  <a:srgbClr val="92D050"/>
                </a:solidFill>
                <a:latin typeface="Tahoma" panose="020B0604030504040204" pitchFamily="34" charset="0"/>
                <a:ea typeface="Tahoma" panose="020B0604030504040204" pitchFamily="34" charset="0"/>
                <a:cs typeface="Tahoma" panose="020B0604030504040204" pitchFamily="34" charset="0"/>
              </a:rPr>
            </a:br>
            <a:r>
              <a:rPr lang="en-US" sz="1400" b="1" dirty="0" smtClean="0">
                <a:solidFill>
                  <a:srgbClr val="92D050"/>
                </a:solidFill>
                <a:latin typeface="Tahoma" panose="020B0604030504040204" pitchFamily="34" charset="0"/>
                <a:ea typeface="Tahoma" panose="020B0604030504040204" pitchFamily="34" charset="0"/>
                <a:cs typeface="Tahoma" panose="020B0604030504040204" pitchFamily="34" charset="0"/>
              </a:rPr>
              <a:t>B </a:t>
            </a:r>
            <a:r>
              <a:rPr lang="en-US" sz="1400" b="1" dirty="0">
                <a:solidFill>
                  <a:srgbClr val="92D050"/>
                </a:solidFill>
                <a:latin typeface="Tahoma" panose="020B0604030504040204" pitchFamily="34" charset="0"/>
                <a:ea typeface="Tahoma" panose="020B0604030504040204" pitchFamily="34" charset="0"/>
                <a:cs typeface="Tahoma" panose="020B0604030504040204" pitchFamily="34" charset="0"/>
              </a:rPr>
              <a:t>complete lens dislocation (arrow). </a:t>
            </a:r>
            <a:r>
              <a:rPr lang="en-US" sz="1400" b="1" dirty="0" smtClean="0">
                <a:solidFill>
                  <a:srgbClr val="92D050"/>
                </a:solidFill>
                <a:latin typeface="Tahoma" panose="020B0604030504040204" pitchFamily="34" charset="0"/>
                <a:ea typeface="Tahoma" panose="020B0604030504040204" pitchFamily="34" charset="0"/>
                <a:cs typeface="Tahoma" panose="020B0604030504040204" pitchFamily="34" charset="0"/>
              </a:rPr>
              <a:t/>
            </a:r>
            <a:br>
              <a:rPr lang="en-US" sz="1400" b="1" dirty="0" smtClean="0">
                <a:solidFill>
                  <a:srgbClr val="92D050"/>
                </a:solidFill>
                <a:latin typeface="Tahoma" panose="020B0604030504040204" pitchFamily="34" charset="0"/>
                <a:ea typeface="Tahoma" panose="020B0604030504040204" pitchFamily="34" charset="0"/>
                <a:cs typeface="Tahoma" panose="020B0604030504040204" pitchFamily="34" charset="0"/>
              </a:rPr>
            </a:br>
            <a:r>
              <a:rPr lang="en-US" sz="1400" b="1" dirty="0" smtClean="0">
                <a:solidFill>
                  <a:srgbClr val="92D050"/>
                </a:solidFill>
                <a:latin typeface="Tahoma" panose="020B0604030504040204" pitchFamily="34" charset="0"/>
                <a:ea typeface="Tahoma" panose="020B0604030504040204" pitchFamily="34" charset="0"/>
                <a:cs typeface="Tahoma" panose="020B0604030504040204" pitchFamily="34" charset="0"/>
              </a:rPr>
              <a:t>C </a:t>
            </a:r>
            <a:r>
              <a:rPr lang="en-US" sz="1400" b="1" dirty="0">
                <a:solidFill>
                  <a:srgbClr val="92D050"/>
                </a:solidFill>
                <a:latin typeface="Tahoma" panose="020B0604030504040204" pitchFamily="34" charset="0"/>
                <a:ea typeface="Tahoma" panose="020B0604030504040204" pitchFamily="34" charset="0"/>
                <a:cs typeface="Tahoma" panose="020B0604030504040204" pitchFamily="34" charset="0"/>
              </a:rPr>
              <a:t>Globe rupture with distorted globe (*) and ciliary and lens structure (arrow). </a:t>
            </a:r>
            <a:r>
              <a:rPr lang="en-US" sz="1400" b="1" dirty="0" smtClean="0">
                <a:solidFill>
                  <a:srgbClr val="92D050"/>
                </a:solidFill>
                <a:latin typeface="Tahoma" panose="020B0604030504040204" pitchFamily="34" charset="0"/>
                <a:ea typeface="Tahoma" panose="020B0604030504040204" pitchFamily="34" charset="0"/>
                <a:cs typeface="Tahoma" panose="020B0604030504040204" pitchFamily="34" charset="0"/>
              </a:rPr>
              <a:t/>
            </a:r>
            <a:br>
              <a:rPr lang="en-US" sz="1400" b="1" dirty="0" smtClean="0">
                <a:solidFill>
                  <a:srgbClr val="92D050"/>
                </a:solidFill>
                <a:latin typeface="Tahoma" panose="020B0604030504040204" pitchFamily="34" charset="0"/>
                <a:ea typeface="Tahoma" panose="020B0604030504040204" pitchFamily="34" charset="0"/>
                <a:cs typeface="Tahoma" panose="020B0604030504040204" pitchFamily="34" charset="0"/>
              </a:rPr>
            </a:br>
            <a:r>
              <a:rPr lang="en-US" sz="1400" b="1" dirty="0" smtClean="0">
                <a:solidFill>
                  <a:srgbClr val="92D050"/>
                </a:solidFill>
                <a:latin typeface="Tahoma" panose="020B0604030504040204" pitchFamily="34" charset="0"/>
                <a:ea typeface="Tahoma" panose="020B0604030504040204" pitchFamily="34" charset="0"/>
                <a:cs typeface="Tahoma" panose="020B0604030504040204" pitchFamily="34" charset="0"/>
              </a:rPr>
              <a:t>D </a:t>
            </a:r>
            <a:r>
              <a:rPr lang="en-US" sz="1400" b="1" dirty="0">
                <a:solidFill>
                  <a:srgbClr val="92D050"/>
                </a:solidFill>
                <a:latin typeface="Tahoma" panose="020B0604030504040204" pitchFamily="34" charset="0"/>
                <a:ea typeface="Tahoma" panose="020B0604030504040204" pitchFamily="34" charset="0"/>
                <a:cs typeface="Tahoma" panose="020B0604030504040204" pitchFamily="34" charset="0"/>
              </a:rPr>
              <a:t>Subtle globe rupture (thin arrow) with collapsed and flat anterior chamber (thick arrow) and retinal hemorrhage (*).</a:t>
            </a:r>
            <a:endParaRPr lang="de-DE" sz="1400" b="1" dirty="0">
              <a:solidFill>
                <a:srgbClr val="92D050"/>
              </a:solidFill>
              <a:latin typeface="Tahoma" panose="020B0604030504040204" pitchFamily="34" charset="0"/>
              <a:ea typeface="Tahoma" panose="020B0604030504040204" pitchFamily="34" charset="0"/>
              <a:cs typeface="Tahoma" panose="020B0604030504040204" pitchFamily="34" charset="0"/>
            </a:endParaRPr>
          </a:p>
        </p:txBody>
      </p:sp>
      <p:pic>
        <p:nvPicPr>
          <p:cNvPr id="3" name="Grafik 2"/>
          <p:cNvPicPr>
            <a:picLocks noChangeAspect="1"/>
          </p:cNvPicPr>
          <p:nvPr/>
        </p:nvPicPr>
        <p:blipFill>
          <a:blip r:embed="rId4"/>
          <a:stretch>
            <a:fillRect/>
          </a:stretch>
        </p:blipFill>
        <p:spPr>
          <a:xfrm>
            <a:off x="2094977" y="766005"/>
            <a:ext cx="5380104" cy="3992454"/>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78250837"/>
      </p:ext>
    </p:extLst>
  </p:cSld>
  <p:clrMapOvr>
    <a:masterClrMapping/>
  </p:clrMapOvr>
  <mc:AlternateContent xmlns:mc="http://schemas.openxmlformats.org/markup-compatibility/2006" xmlns:p14="http://schemas.microsoft.com/office/powerpoint/2010/main">
    <mc:Choice Requires="p14">
      <p:transition spd="slow" p14:dur="2000" advTm="14552"/>
    </mc:Choice>
    <mc:Fallback xmlns="">
      <p:transition spd="slow" advTm="14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1" name="Rectangle 3"/>
          <p:cNvSpPr>
            <a:spLocks noGrp="1" noChangeArrowheads="1"/>
          </p:cNvSpPr>
          <p:nvPr>
            <p:ph type="body" idx="4294967295"/>
          </p:nvPr>
        </p:nvSpPr>
        <p:spPr>
          <a:xfrm>
            <a:off x="2497138" y="2189163"/>
            <a:ext cx="7340600" cy="3740150"/>
          </a:xfrm>
        </p:spPr>
        <p:txBody>
          <a:bodyPr/>
          <a:lstStyle/>
          <a:p>
            <a:pPr eaLnBrk="1" hangingPunct="1">
              <a:buFontTx/>
              <a:buNone/>
            </a:pPr>
            <a:r>
              <a:rPr lang="it-IT" altLang="de-DE" smtClean="0"/>
              <a:t> </a:t>
            </a:r>
          </a:p>
        </p:txBody>
      </p:sp>
      <p:sp>
        <p:nvSpPr>
          <p:cNvPr id="60422" name="Rectangle 7"/>
          <p:cNvSpPr>
            <a:spLocks noChangeArrowheads="1"/>
          </p:cNvSpPr>
          <p:nvPr/>
        </p:nvSpPr>
        <p:spPr bwMode="auto">
          <a:xfrm>
            <a:off x="4967288" y="2309813"/>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de-DE" altLang="de-DE"/>
          </a:p>
        </p:txBody>
      </p:sp>
      <p:sp>
        <p:nvSpPr>
          <p:cNvPr id="60423" name="Rectangle 9"/>
          <p:cNvSpPr>
            <a:spLocks noChangeArrowheads="1"/>
          </p:cNvSpPr>
          <p:nvPr/>
        </p:nvSpPr>
        <p:spPr bwMode="auto">
          <a:xfrm>
            <a:off x="5715000" y="198120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de-DE" altLang="de-DE"/>
          </a:p>
        </p:txBody>
      </p:sp>
      <p:sp>
        <p:nvSpPr>
          <p:cNvPr id="242702" name="Rectangle 14"/>
          <p:cNvSpPr>
            <a:spLocks noChangeArrowheads="1"/>
          </p:cNvSpPr>
          <p:nvPr/>
        </p:nvSpPr>
        <p:spPr bwMode="auto">
          <a:xfrm>
            <a:off x="130143" y="4898432"/>
            <a:ext cx="6096000" cy="400110"/>
          </a:xfrm>
          <a:prstGeom prst="rect">
            <a:avLst/>
          </a:prstGeom>
          <a:solidFill>
            <a:schemeClr val="bg1"/>
          </a:solidFill>
          <a:ln w="28575">
            <a:solidFill>
              <a:schemeClr val="accent2"/>
            </a:solidFill>
            <a:miter lim="800000"/>
            <a:headEnd/>
            <a:tailEnd/>
          </a:ln>
          <a:effectLst>
            <a:outerShdw dist="107763" dir="2700000" algn="ctr" rotWithShape="0">
              <a:schemeClr val="bg2">
                <a:alpha val="50000"/>
              </a:schemeClr>
            </a:outerShdw>
          </a:effectLst>
        </p:spPr>
        <p:txBody>
          <a:bodyPr>
            <a:spAutoFit/>
          </a:bodyPr>
          <a:lstStyle/>
          <a:p>
            <a:pPr algn="ctr">
              <a:spcBef>
                <a:spcPct val="50000"/>
              </a:spcBef>
              <a:defRPr/>
            </a:pPr>
            <a:r>
              <a:rPr lang="de-DE" sz="2000" b="1" dirty="0">
                <a:solidFill>
                  <a:schemeClr val="accent2"/>
                </a:solidFill>
                <a:latin typeface="Tahoma" panose="020B0604030504040204" pitchFamily="34" charset="0"/>
                <a:ea typeface="Tahoma" panose="020B0604030504040204" pitchFamily="34" charset="0"/>
                <a:cs typeface="Tahoma" panose="020B0604030504040204" pitchFamily="34" charset="0"/>
              </a:rPr>
              <a:t>VASCULARIZED STRUCTURE</a:t>
            </a:r>
          </a:p>
        </p:txBody>
      </p:sp>
      <p:pic>
        <p:nvPicPr>
          <p:cNvPr id="60425" name="Picture 9" descr="C:\Dokumente und Einstellungen\oem\Desktop\AUGE RF\rf_auge\RÜCKERGERLINDE20080828112439328.jpg"/>
          <p:cNvPicPr>
            <a:picLocks noChangeAspect="1" noChangeArrowheads="1"/>
          </p:cNvPicPr>
          <p:nvPr/>
        </p:nvPicPr>
        <p:blipFill rotWithShape="1">
          <a:blip r:embed="rId4">
            <a:extLst>
              <a:ext uri="{28A0092B-C50C-407E-A947-70E740481C1C}">
                <a14:useLocalDpi xmlns:a14="http://schemas.microsoft.com/office/drawing/2010/main" val="0"/>
              </a:ext>
            </a:extLst>
          </a:blip>
          <a:srcRect t="10014" b="-10516"/>
          <a:stretch/>
        </p:blipFill>
        <p:spPr bwMode="auto">
          <a:xfrm>
            <a:off x="549243" y="1355192"/>
            <a:ext cx="5257800" cy="394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rafik 1"/>
          <p:cNvPicPr>
            <a:picLocks noChangeAspect="1"/>
          </p:cNvPicPr>
          <p:nvPr/>
        </p:nvPicPr>
        <p:blipFill>
          <a:blip r:embed="rId5"/>
          <a:stretch>
            <a:fillRect/>
          </a:stretch>
        </p:blipFill>
        <p:spPr>
          <a:xfrm>
            <a:off x="5991108" y="1307237"/>
            <a:ext cx="3548180" cy="3487214"/>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38195111"/>
      </p:ext>
    </p:extLst>
  </p:cSld>
  <p:clrMapOvr>
    <a:masterClrMapping/>
  </p:clrMapOvr>
  <mc:AlternateContent xmlns:mc="http://schemas.openxmlformats.org/markup-compatibility/2006" xmlns:p14="http://schemas.microsoft.com/office/powerpoint/2010/main">
    <mc:Choice Requires="p14">
      <p:transition spd="slow" p14:dur="2000" advTm="10152"/>
    </mc:Choice>
    <mc:Fallback xmlns="">
      <p:transition spd="slow" advTm="10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1134534" y="208750"/>
            <a:ext cx="8596668" cy="1320800"/>
          </a:xfrm>
        </p:spPr>
        <p:txBody>
          <a:bodyPr>
            <a:normAutofit/>
          </a:bodyPr>
          <a:lstStyle/>
          <a:p>
            <a:pPr algn="ctr"/>
            <a:r>
              <a:rPr lang="de-DE" sz="2400" b="1" dirty="0" err="1">
                <a:latin typeface="Tahoma" panose="020B0604030504040204" pitchFamily="34" charset="0"/>
                <a:ea typeface="Tahoma" panose="020B0604030504040204" pitchFamily="34" charset="0"/>
                <a:cs typeface="Tahoma" panose="020B0604030504040204" pitchFamily="34" charset="0"/>
              </a:rPr>
              <a:t>Terson</a:t>
            </a:r>
            <a:r>
              <a:rPr lang="de-DE" sz="2400" b="1" dirty="0">
                <a:latin typeface="Tahoma" panose="020B0604030504040204" pitchFamily="34" charset="0"/>
                <a:ea typeface="Tahoma" panose="020B0604030504040204" pitchFamily="34" charset="0"/>
                <a:cs typeface="Tahoma" panose="020B0604030504040204" pitchFamily="34" charset="0"/>
              </a:rPr>
              <a:t> </a:t>
            </a:r>
            <a:r>
              <a:rPr lang="de-DE" sz="2400" b="1" dirty="0" err="1">
                <a:latin typeface="Tahoma" panose="020B0604030504040204" pitchFamily="34" charset="0"/>
                <a:ea typeface="Tahoma" panose="020B0604030504040204" pitchFamily="34" charset="0"/>
                <a:cs typeface="Tahoma" panose="020B0604030504040204" pitchFamily="34" charset="0"/>
              </a:rPr>
              <a:t>syndrome</a:t>
            </a:r>
            <a:r>
              <a:rPr lang="de-DE" sz="2400" b="1" dirty="0">
                <a:latin typeface="Tahoma" panose="020B0604030504040204" pitchFamily="34" charset="0"/>
                <a:ea typeface="Tahoma" panose="020B0604030504040204" pitchFamily="34" charset="0"/>
                <a:cs typeface="Tahoma" panose="020B0604030504040204" pitchFamily="34" charset="0"/>
              </a:rPr>
              <a:t>: </a:t>
            </a:r>
            <a:r>
              <a:rPr lang="de-DE" sz="2400" b="1" dirty="0" err="1">
                <a:latin typeface="Tahoma" panose="020B0604030504040204" pitchFamily="34" charset="0"/>
                <a:ea typeface="Tahoma" panose="020B0604030504040204" pitchFamily="34" charset="0"/>
                <a:cs typeface="Tahoma" panose="020B0604030504040204" pitchFamily="34" charset="0"/>
              </a:rPr>
              <a:t>vitreous</a:t>
            </a:r>
            <a:r>
              <a:rPr lang="de-DE" sz="2400" b="1" dirty="0">
                <a:latin typeface="Tahoma" panose="020B0604030504040204" pitchFamily="34" charset="0"/>
                <a:ea typeface="Tahoma" panose="020B0604030504040204" pitchFamily="34" charset="0"/>
                <a:cs typeface="Tahoma" panose="020B0604030504040204" pitchFamily="34" charset="0"/>
              </a:rPr>
              <a:t> </a:t>
            </a:r>
            <a:r>
              <a:rPr lang="de-DE" sz="2400" b="1" dirty="0" err="1">
                <a:latin typeface="Tahoma" panose="020B0604030504040204" pitchFamily="34" charset="0"/>
                <a:ea typeface="Tahoma" panose="020B0604030504040204" pitchFamily="34" charset="0"/>
                <a:cs typeface="Tahoma" panose="020B0604030504040204" pitchFamily="34" charset="0"/>
              </a:rPr>
              <a:t>hemorrhage</a:t>
            </a:r>
            <a:r>
              <a:rPr lang="de-DE" sz="2400" b="1" dirty="0">
                <a:latin typeface="Tahoma" panose="020B0604030504040204" pitchFamily="34" charset="0"/>
                <a:ea typeface="Tahoma" panose="020B0604030504040204" pitchFamily="34" charset="0"/>
                <a:cs typeface="Tahoma" panose="020B0604030504040204" pitchFamily="34" charset="0"/>
              </a:rPr>
              <a:t> in </a:t>
            </a:r>
            <a:r>
              <a:rPr lang="de-DE" sz="2400" b="1" dirty="0" err="1">
                <a:latin typeface="Tahoma" panose="020B0604030504040204" pitchFamily="34" charset="0"/>
                <a:ea typeface="Tahoma" panose="020B0604030504040204" pitchFamily="34" charset="0"/>
                <a:cs typeface="Tahoma" panose="020B0604030504040204" pitchFamily="34" charset="0"/>
              </a:rPr>
              <a:t>subarachnoid</a:t>
            </a:r>
            <a:r>
              <a:rPr lang="de-DE" sz="2400" b="1" dirty="0">
                <a:latin typeface="Tahoma" panose="020B0604030504040204" pitchFamily="34" charset="0"/>
                <a:ea typeface="Tahoma" panose="020B0604030504040204" pitchFamily="34" charset="0"/>
                <a:cs typeface="Tahoma" panose="020B0604030504040204" pitchFamily="34" charset="0"/>
              </a:rPr>
              <a:t> </a:t>
            </a:r>
            <a:r>
              <a:rPr lang="de-DE" sz="2400" b="1" dirty="0" err="1">
                <a:latin typeface="Tahoma" panose="020B0604030504040204" pitchFamily="34" charset="0"/>
                <a:ea typeface="Tahoma" panose="020B0604030504040204" pitchFamily="34" charset="0"/>
                <a:cs typeface="Tahoma" panose="020B0604030504040204" pitchFamily="34" charset="0"/>
              </a:rPr>
              <a:t>hemorrhage</a:t>
            </a:r>
            <a:r>
              <a:rPr lang="de-DE" sz="2400" b="1" dirty="0">
                <a:latin typeface="Tahoma" panose="020B0604030504040204" pitchFamily="34" charset="0"/>
                <a:ea typeface="Tahoma" panose="020B0604030504040204" pitchFamily="34" charset="0"/>
                <a:cs typeface="Tahoma" panose="020B0604030504040204" pitchFamily="34" charset="0"/>
              </a:rPr>
              <a:t> </a:t>
            </a:r>
          </a:p>
        </p:txBody>
      </p:sp>
      <p:sp>
        <p:nvSpPr>
          <p:cNvPr id="6" name="Textplatzhalter 5"/>
          <p:cNvSpPr>
            <a:spLocks noGrp="1"/>
          </p:cNvSpPr>
          <p:nvPr>
            <p:ph type="body" idx="1"/>
          </p:nvPr>
        </p:nvSpPr>
        <p:spPr>
          <a:xfrm>
            <a:off x="1697934" y="1876128"/>
            <a:ext cx="4330824" cy="525735"/>
          </a:xfrm>
        </p:spPr>
        <p:txBody>
          <a:bodyPr/>
          <a:lstStyle/>
          <a:p>
            <a:pPr algn="ctr"/>
            <a:r>
              <a:rPr lang="en-US" sz="2000" b="1" dirty="0" err="1">
                <a:solidFill>
                  <a:schemeClr val="accent1"/>
                </a:solidFill>
                <a:latin typeface="Tahoma" panose="020B0604030504040204" pitchFamily="34" charset="0"/>
                <a:ea typeface="Tahoma" panose="020B0604030504040204" pitchFamily="34" charset="0"/>
                <a:cs typeface="Tahoma" panose="020B0604030504040204" pitchFamily="34" charset="0"/>
              </a:rPr>
              <a:t>preretinal</a:t>
            </a:r>
            <a:r>
              <a:rPr lang="en-US" sz="2000" b="1" dirty="0">
                <a:solidFill>
                  <a:schemeClr val="accent1"/>
                </a:solidFill>
                <a:latin typeface="Tahoma" panose="020B0604030504040204" pitchFamily="34" charset="0"/>
                <a:ea typeface="Tahoma" panose="020B0604030504040204" pitchFamily="34" charset="0"/>
                <a:cs typeface="Tahoma" panose="020B0604030504040204" pitchFamily="34" charset="0"/>
              </a:rPr>
              <a:t> hemorrhage and vitreous hemorrhage</a:t>
            </a:r>
            <a:endParaRPr lang="de-DE" sz="2000" b="1" dirty="0">
              <a:solidFill>
                <a:schemeClr val="accent1"/>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platzhalter 7"/>
          <p:cNvSpPr>
            <a:spLocks noGrp="1"/>
          </p:cNvSpPr>
          <p:nvPr>
            <p:ph type="body" sz="quarter" idx="3"/>
          </p:nvPr>
        </p:nvSpPr>
        <p:spPr>
          <a:xfrm>
            <a:off x="6198942" y="1820690"/>
            <a:ext cx="4041775" cy="525735"/>
          </a:xfrm>
        </p:spPr>
        <p:txBody>
          <a:bodyPr/>
          <a:lstStyle/>
          <a:p>
            <a:pPr algn="ctr"/>
            <a:r>
              <a:rPr lang="de-DE" sz="2000" b="1" dirty="0" err="1">
                <a:solidFill>
                  <a:schemeClr val="accent1"/>
                </a:solidFill>
                <a:latin typeface="Tahoma" panose="020B0604030504040204" pitchFamily="34" charset="0"/>
                <a:ea typeface="Tahoma" panose="020B0604030504040204" pitchFamily="34" charset="0"/>
                <a:cs typeface="Tahoma" panose="020B0604030504040204" pitchFamily="34" charset="0"/>
              </a:rPr>
              <a:t>retinal</a:t>
            </a:r>
            <a:r>
              <a:rPr lang="de-DE" dirty="0">
                <a:solidFill>
                  <a:srgbClr val="325A96"/>
                </a:solidFill>
              </a:rPr>
              <a:t> </a:t>
            </a:r>
            <a:r>
              <a:rPr lang="de-DE" sz="2000" b="1" dirty="0" err="1">
                <a:solidFill>
                  <a:schemeClr val="accent1"/>
                </a:solidFill>
                <a:latin typeface="Tahoma" panose="020B0604030504040204" pitchFamily="34" charset="0"/>
                <a:ea typeface="Tahoma" panose="020B0604030504040204" pitchFamily="34" charset="0"/>
                <a:cs typeface="Tahoma" panose="020B0604030504040204" pitchFamily="34" charset="0"/>
              </a:rPr>
              <a:t>haemorrhage</a:t>
            </a:r>
            <a:endParaRPr lang="de-DE" sz="2000" b="1" dirty="0">
              <a:solidFill>
                <a:schemeClr val="accent1"/>
              </a:solidFill>
              <a:latin typeface="Tahoma" panose="020B0604030504040204" pitchFamily="34" charset="0"/>
              <a:ea typeface="Tahoma" panose="020B0604030504040204" pitchFamily="34" charset="0"/>
              <a:cs typeface="Tahoma" panose="020B0604030504040204" pitchFamily="34" charset="0"/>
            </a:endParaRPr>
          </a:p>
        </p:txBody>
      </p:sp>
      <p:pic>
        <p:nvPicPr>
          <p:cNvPr id="6147" name="Picture 3"/>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1631504" y="2348880"/>
            <a:ext cx="4463684" cy="2076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8768" y="2454846"/>
            <a:ext cx="4505704" cy="1970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Grp="1" noChangeAspect="1" noChangeArrowheads="1"/>
          </p:cNvPicPr>
          <p:nvPr>
            <p:ph sz="quarter" idx="4"/>
          </p:nvPr>
        </p:nvPicPr>
        <p:blipFill>
          <a:blip r:embed="rId6">
            <a:extLst>
              <a:ext uri="{28A0092B-C50C-407E-A947-70E740481C1C}">
                <a14:useLocalDpi xmlns:a14="http://schemas.microsoft.com/office/drawing/2010/main" val="0"/>
              </a:ext>
            </a:extLst>
          </a:blip>
          <a:srcRect/>
          <a:stretch>
            <a:fillRect/>
          </a:stretch>
        </p:blipFill>
        <p:spPr bwMode="auto">
          <a:xfrm>
            <a:off x="3411980" y="5321824"/>
            <a:ext cx="4041775" cy="980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hteck 9"/>
          <p:cNvSpPr/>
          <p:nvPr/>
        </p:nvSpPr>
        <p:spPr>
          <a:xfrm>
            <a:off x="-75795" y="6528913"/>
            <a:ext cx="4680520" cy="338554"/>
          </a:xfrm>
          <a:prstGeom prst="rect">
            <a:avLst/>
          </a:prstGeom>
        </p:spPr>
        <p:txBody>
          <a:bodyPr wrap="square">
            <a:spAutoFit/>
          </a:bodyPr>
          <a:lstStyle/>
          <a:p>
            <a:r>
              <a:rPr lang="de-DE" sz="1600" dirty="0">
                <a:latin typeface="Tahoma" panose="020B0604030504040204" pitchFamily="34" charset="0"/>
                <a:ea typeface="Tahoma" panose="020B0604030504040204" pitchFamily="34" charset="0"/>
                <a:cs typeface="Tahoma" panose="020B0604030504040204" pitchFamily="34" charset="0"/>
              </a:rPr>
              <a:t>Bäuerle J et al; J </a:t>
            </a:r>
            <a:r>
              <a:rPr lang="de-DE" sz="1600" dirty="0" err="1">
                <a:latin typeface="Tahoma" panose="020B0604030504040204" pitchFamily="34" charset="0"/>
                <a:ea typeface="Tahoma" panose="020B0604030504040204" pitchFamily="34" charset="0"/>
                <a:cs typeface="Tahoma" panose="020B0604030504040204" pitchFamily="34" charset="0"/>
              </a:rPr>
              <a:t>of</a:t>
            </a:r>
            <a:r>
              <a:rPr lang="de-DE" sz="1600" dirty="0">
                <a:latin typeface="Tahoma" panose="020B0604030504040204" pitchFamily="34" charset="0"/>
                <a:ea typeface="Tahoma" panose="020B0604030504040204" pitchFamily="34" charset="0"/>
                <a:cs typeface="Tahoma" panose="020B0604030504040204" pitchFamily="34" charset="0"/>
              </a:rPr>
              <a:t> Neuroimaging 2016</a:t>
            </a:r>
          </a:p>
        </p:txBody>
      </p:sp>
      <p:sp>
        <p:nvSpPr>
          <p:cNvPr id="11" name="Rechteck 10"/>
          <p:cNvSpPr/>
          <p:nvPr/>
        </p:nvSpPr>
        <p:spPr>
          <a:xfrm>
            <a:off x="3144137" y="4642569"/>
            <a:ext cx="4212468" cy="707886"/>
          </a:xfrm>
          <a:prstGeom prst="rect">
            <a:avLst/>
          </a:prstGeom>
        </p:spPr>
        <p:txBody>
          <a:bodyPr wrap="square">
            <a:spAutoFit/>
          </a:bodyPr>
          <a:lstStyle/>
          <a:p>
            <a:pPr algn="ctr"/>
            <a:endParaRPr lang="de-DE" sz="2000" b="1" dirty="0" smtClean="0">
              <a:solidFill>
                <a:schemeClr val="accent1"/>
              </a:solidFill>
              <a:latin typeface="Tahoma" panose="020B0604030504040204" pitchFamily="34" charset="0"/>
              <a:ea typeface="Tahoma" panose="020B0604030504040204" pitchFamily="34" charset="0"/>
              <a:cs typeface="Tahoma" panose="020B0604030504040204" pitchFamily="34" charset="0"/>
            </a:endParaRPr>
          </a:p>
          <a:p>
            <a:pPr algn="ctr"/>
            <a:r>
              <a:rPr lang="de-DE" sz="2000" b="1" dirty="0" smtClean="0">
                <a:solidFill>
                  <a:schemeClr val="accent1"/>
                </a:solidFill>
                <a:latin typeface="Tahoma" panose="020B0604030504040204" pitchFamily="34" charset="0"/>
                <a:ea typeface="Tahoma" panose="020B0604030504040204" pitchFamily="34" charset="0"/>
                <a:cs typeface="Tahoma" panose="020B0604030504040204" pitchFamily="34" charset="0"/>
              </a:rPr>
              <a:t>Dynamic</a:t>
            </a:r>
            <a:r>
              <a:rPr lang="de-DE" sz="1600" b="1" dirty="0" smtClean="0"/>
              <a:t> </a:t>
            </a:r>
            <a:endParaRPr lang="de-DE" sz="1600" b="1"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41159398"/>
      </p:ext>
    </p:extLst>
  </p:cSld>
  <p:clrMapOvr>
    <a:masterClrMapping/>
  </p:clrMapOvr>
  <mc:AlternateContent xmlns:mc="http://schemas.openxmlformats.org/markup-compatibility/2006" xmlns:p14="http://schemas.microsoft.com/office/powerpoint/2010/main">
    <mc:Choice Requires="p14">
      <p:transition spd="slow" p14:dur="2000" advTm="43776"/>
    </mc:Choice>
    <mc:Fallback xmlns="">
      <p:transition spd="slow" advTm="43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ctrTitle"/>
          </p:nvPr>
        </p:nvSpPr>
        <p:spPr>
          <a:xfrm>
            <a:off x="1501603" y="1546326"/>
            <a:ext cx="7772400" cy="2209800"/>
          </a:xfrm>
        </p:spPr>
        <p:txBody>
          <a:bodyPr/>
          <a:lstStyle/>
          <a:p>
            <a:pPr algn="ctr"/>
            <a:r>
              <a:rPr lang="de-DE" sz="3200" b="1" dirty="0">
                <a:latin typeface="Tahoma" panose="020B0604030504040204" pitchFamily="34" charset="0"/>
                <a:ea typeface="Tahoma" panose="020B0604030504040204" pitchFamily="34" charset="0"/>
                <a:cs typeface="Tahoma" panose="020B0604030504040204" pitchFamily="34" charset="0"/>
              </a:rPr>
              <a:t>PATHOPHYSIOLOGY</a:t>
            </a:r>
            <a:endParaRPr lang="it-IT" sz="3200" b="1" dirty="0">
              <a:solidFill>
                <a:srgbClr val="013E7A"/>
              </a:solidFill>
              <a:latin typeface="Tahoma" pitchFamily="34" charset="0"/>
              <a:ea typeface="Tahoma" panose="020B0604030504040204" pitchFamily="34" charset="0"/>
              <a:cs typeface="Tahoma" panose="020B0604030504040204" pitchFamily="34" charset="0"/>
            </a:endParaRPr>
          </a:p>
        </p:txBody>
      </p:sp>
      <p:sp>
        <p:nvSpPr>
          <p:cNvPr id="49155" name="Rectangle 3"/>
          <p:cNvSpPr>
            <a:spLocks noGrp="1" noChangeArrowheads="1"/>
          </p:cNvSpPr>
          <p:nvPr>
            <p:ph type="subTitle" idx="1"/>
          </p:nvPr>
        </p:nvSpPr>
        <p:spPr/>
        <p:txBody>
          <a:bodyPr/>
          <a:lstStyle/>
          <a:p>
            <a:endParaRPr lang="it-IT" b="1" dirty="0" smtClean="0"/>
          </a:p>
          <a:p>
            <a:endParaRPr lang="it-IT" b="1" dirty="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73677499"/>
      </p:ext>
    </p:extLst>
  </p:cSld>
  <p:clrMapOvr>
    <a:masterClrMapping/>
  </p:clrMapOvr>
  <mc:AlternateContent xmlns:mc="http://schemas.openxmlformats.org/markup-compatibility/2006" xmlns:p14="http://schemas.microsoft.com/office/powerpoint/2010/main">
    <mc:Choice Requires="p14">
      <p:transition spd="slow" p14:dur="2000" advTm="2239"/>
    </mc:Choice>
    <mc:Fallback xmlns="">
      <p:transition spd="slow" advTm="2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5|1.3|5.7|1.1"/>
</p:tagLst>
</file>

<file path=ppt/tags/tag2.xml><?xml version="1.0" encoding="utf-8"?>
<p:tagLst xmlns:a="http://schemas.openxmlformats.org/drawingml/2006/main" xmlns:r="http://schemas.openxmlformats.org/officeDocument/2006/relationships" xmlns:p="http://schemas.openxmlformats.org/presentationml/2006/main">
  <p:tag name="TIMING" val="|13.3"/>
</p:tagLst>
</file>

<file path=ppt/theme/theme1.xml><?xml version="1.0" encoding="utf-8"?>
<a:theme xmlns:a="http://schemas.openxmlformats.org/drawingml/2006/main" name="Facette">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0</TotalTime>
  <Words>2573</Words>
  <Application>Microsoft Office PowerPoint</Application>
  <PresentationFormat>Breitbild</PresentationFormat>
  <Paragraphs>302</Paragraphs>
  <Slides>42</Slides>
  <Notes>20</Notes>
  <HiddenSlides>0</HiddenSlides>
  <MMClips>42</MMClips>
  <ScaleCrop>false</ScaleCrop>
  <HeadingPairs>
    <vt:vector size="6" baseType="variant">
      <vt:variant>
        <vt:lpstr>Verwendete Schriftarten</vt:lpstr>
      </vt:variant>
      <vt:variant>
        <vt:i4>17</vt:i4>
      </vt:variant>
      <vt:variant>
        <vt:lpstr>Design</vt:lpstr>
      </vt:variant>
      <vt:variant>
        <vt:i4>1</vt:i4>
      </vt:variant>
      <vt:variant>
        <vt:lpstr>Folientitel</vt:lpstr>
      </vt:variant>
      <vt:variant>
        <vt:i4>42</vt:i4>
      </vt:variant>
    </vt:vector>
  </HeadingPairs>
  <TitlesOfParts>
    <vt:vector size="60" baseType="lpstr">
      <vt:lpstr>Microsoft YaHei</vt:lpstr>
      <vt:lpstr>MS PGothic</vt:lpstr>
      <vt:lpstr>MS PGothic</vt:lpstr>
      <vt:lpstr>Algerian</vt:lpstr>
      <vt:lpstr>Arial</vt:lpstr>
      <vt:lpstr>Avenir Roman</vt:lpstr>
      <vt:lpstr>Bodoni SvtyTwo ITC TT-Book</vt:lpstr>
      <vt:lpstr>Calibri</vt:lpstr>
      <vt:lpstr>Mangal</vt:lpstr>
      <vt:lpstr>Palatino</vt:lpstr>
      <vt:lpstr>StarSymbol</vt:lpstr>
      <vt:lpstr>Superclarendon Light</vt:lpstr>
      <vt:lpstr>Tahoma</vt:lpstr>
      <vt:lpstr>Times New Roman</vt:lpstr>
      <vt:lpstr>Trebuchet MS</vt:lpstr>
      <vt:lpstr>Wingdings</vt:lpstr>
      <vt:lpstr>Wingdings 3</vt:lpstr>
      <vt:lpstr>Facette</vt:lpstr>
      <vt:lpstr>TRANSORBITAL SONOGRAPHY IN NEUROLOGY</vt:lpstr>
      <vt:lpstr>PowerPoint-Präsentation</vt:lpstr>
      <vt:lpstr>POSITION OF THE PROBE</vt:lpstr>
      <vt:lpstr>PowerPoint-Präsentation</vt:lpstr>
      <vt:lpstr>OCULAR PATHOLOGY</vt:lpstr>
      <vt:lpstr>A Partial lens dislocation (arrow)  B complete lens dislocation (arrow).  C Globe rupture with distorted globe (*) and ciliary and lens structure (arrow).  D Subtle globe rupture (thin arrow) with collapsed and flat anterior chamber (thick arrow) and retinal hemorrhage (*).</vt:lpstr>
      <vt:lpstr>PowerPoint-Präsentation</vt:lpstr>
      <vt:lpstr>Terson syndrome: vitreous hemorrhage in subarachnoid hemorrhage </vt:lpstr>
      <vt:lpstr>PATHOPHYSIOLOGY</vt:lpstr>
      <vt:lpstr>Relationship between subarachnoid optic nerve pressure and  intracranial subarachnoid pressure in anatomical specimens  </vt:lpstr>
      <vt:lpstr>OPTIC DISC ELEVATION (ODE) </vt:lpstr>
      <vt:lpstr>MONITORING OF INCREASED INTRACRANIAL PRESSURE </vt:lpstr>
      <vt:lpstr>PowerPoint-Präsentation</vt:lpstr>
      <vt:lpstr>PowerPoint-Präsentation</vt:lpstr>
      <vt:lpstr>Radiological and sonographic data in patients with cerebral hemorrhage and controls</vt:lpstr>
      <vt:lpstr>PowerPoint-Präsentation</vt:lpstr>
      <vt:lpstr>MIDLINE SHIFT AND ONSD</vt:lpstr>
      <vt:lpstr>PowerPoint-Präsentation</vt:lpstr>
      <vt:lpstr>ONSD in primary and secondary intracranial hypertension </vt:lpstr>
      <vt:lpstr>PowerPoint-Präsentation</vt:lpstr>
      <vt:lpstr>MONITORING OF TRAUMATIC BRAIN INJURIES</vt:lpstr>
      <vt:lpstr>PowerPoint-Präsentation</vt:lpstr>
      <vt:lpstr>PowerPoint-Präsentation</vt:lpstr>
      <vt:lpstr>PowerPoint-Präsentation</vt:lpstr>
      <vt:lpstr> DRUSEN</vt:lpstr>
      <vt:lpstr>PSEUDOPAPILLENEDEMA</vt:lpstr>
      <vt:lpstr> INTRACRANIAL HYPOTENSION  AND DYNAMIC ULTRASONOGRAPHIC MEASUREMENT  </vt:lpstr>
      <vt:lpstr>PowerPoint-Präsentation</vt:lpstr>
      <vt:lpstr>TRANSORBITAL SONOGRAPHY IN ACUTE OPTIC NEURITIS: A CASE-CONTROL STUDY</vt:lpstr>
      <vt:lpstr> NEUROLOGICAL COMPLICATIONS IN NOT NEUROLOGICAL SETTINGS </vt:lpstr>
      <vt:lpstr>PREGNANCY</vt:lpstr>
      <vt:lpstr>CARDIAC ARREST/COMA</vt:lpstr>
      <vt:lpstr>INTRAOPERATIVE COMPLICATIONS</vt:lpstr>
      <vt:lpstr> VASCULAR DIAGNOSTICS:  CENTRAL RETINA ARTERY AND VEIN</vt:lpstr>
      <vt:lpstr>PowerPoint-Präsentation</vt:lpstr>
      <vt:lpstr>PowerPoint-Präsentation</vt:lpstr>
      <vt:lpstr>PowerPoint-Präsentation</vt:lpstr>
      <vt:lpstr>EXAMINATION OF THE PUPIL</vt:lpstr>
      <vt:lpstr>PowerPoint-Präsentation</vt:lpstr>
      <vt:lpstr>PERSPECTIVES</vt:lpstr>
      <vt:lpstr>PERSPECTIVES</vt:lpstr>
      <vt:lpstr>PowerPoint-Präsentation</vt:lpstr>
    </vt:vector>
  </TitlesOfParts>
  <Company>Universitätsklinikum des Saarlandes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TRANSORBITAL SONOGRAPHY IN NEUROLOGY</dc:title>
  <dc:creator>Lochner, Piergiorgio</dc:creator>
  <cp:lastModifiedBy>Lochner, Piergiorgio</cp:lastModifiedBy>
  <cp:revision>23</cp:revision>
  <dcterms:created xsi:type="dcterms:W3CDTF">2021-09-23T12:53:50Z</dcterms:created>
  <dcterms:modified xsi:type="dcterms:W3CDTF">2021-09-28T09:48:03Z</dcterms:modified>
</cp:coreProperties>
</file>